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Alegreya" pitchFamily="2" charset="0"/>
      <p:regular r:id="rId28"/>
    </p:embeddedFont>
    <p:embeddedFont>
      <p:font typeface="Alegreya Bold" pitchFamily="2" charset="0"/>
      <p:regular r:id="rId29"/>
    </p:embeddedFont>
    <p:embeddedFont>
      <p:font typeface="Alegreya Bold Italics" pitchFamily="2" charset="0"/>
      <p:regular r:id="rId30"/>
    </p:embeddedFont>
    <p:embeddedFont>
      <p:font typeface="Cerebri Bold" pitchFamily="2" charset="77"/>
      <p:regular r:id="rId31"/>
    </p:embeddedFont>
    <p:embeddedFont>
      <p:font typeface="Mont Bold" pitchFamily="2" charset="0"/>
      <p:regular r:id="rId32"/>
    </p:embeddedFont>
    <p:embeddedFont>
      <p:font typeface="Montaser Arabic extraLight Bold" pitchFamily="2" charset="-78"/>
      <p:regular r:id="rId33"/>
    </p:embeddedFont>
    <p:embeddedFont>
      <p:font typeface="Montaser Arabic semiBold" pitchFamily="2" charset="-78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0" autoAdjust="0"/>
    <p:restoredTop sz="94665" autoAdjust="0"/>
  </p:normalViewPr>
  <p:slideViewPr>
    <p:cSldViewPr>
      <p:cViewPr>
        <p:scale>
          <a:sx n="48" d="100"/>
          <a:sy n="48" d="100"/>
        </p:scale>
        <p:origin x="1288" y="9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svg"/><Relationship Id="rId34" Type="http://schemas.openxmlformats.org/officeDocument/2006/relationships/image" Target="../media/image40.pn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5" Type="http://schemas.openxmlformats.org/officeDocument/2006/relationships/image" Target="../media/image31.svg"/><Relationship Id="rId33" Type="http://schemas.openxmlformats.org/officeDocument/2006/relationships/image" Target="../media/image39.svg"/><Relationship Id="rId38" Type="http://schemas.openxmlformats.org/officeDocument/2006/relationships/image" Target="../media/image44.png"/><Relationship Id="rId2" Type="http://schemas.openxmlformats.org/officeDocument/2006/relationships/image" Target="../media/image4.jpe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23" Type="http://schemas.openxmlformats.org/officeDocument/2006/relationships/image" Target="../media/image29.sv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31" Type="http://schemas.openxmlformats.org/officeDocument/2006/relationships/image" Target="../media/image37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svg"/><Relationship Id="rId30" Type="http://schemas.openxmlformats.org/officeDocument/2006/relationships/image" Target="../media/image36.png"/><Relationship Id="rId35" Type="http://schemas.openxmlformats.org/officeDocument/2006/relationships/image" Target="../media/image41.svg"/><Relationship Id="rId8" Type="http://schemas.openxmlformats.org/officeDocument/2006/relationships/image" Target="../media/image14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8" Type="http://schemas.openxmlformats.org/officeDocument/2006/relationships/image" Target="../media/image58.png"/><Relationship Id="rId26" Type="http://schemas.openxmlformats.org/officeDocument/2006/relationships/image" Target="../media/image66.svg"/><Relationship Id="rId39" Type="http://schemas.openxmlformats.org/officeDocument/2006/relationships/image" Target="../media/image79.png"/><Relationship Id="rId21" Type="http://schemas.openxmlformats.org/officeDocument/2006/relationships/image" Target="../media/image61.svg"/><Relationship Id="rId34" Type="http://schemas.openxmlformats.org/officeDocument/2006/relationships/image" Target="../media/image74.svg"/><Relationship Id="rId42" Type="http://schemas.openxmlformats.org/officeDocument/2006/relationships/image" Target="../media/image82.svg"/><Relationship Id="rId7" Type="http://schemas.openxmlformats.org/officeDocument/2006/relationships/image" Target="../media/image47.svg"/><Relationship Id="rId2" Type="http://schemas.openxmlformats.org/officeDocument/2006/relationships/image" Target="../media/image4.jpeg"/><Relationship Id="rId16" Type="http://schemas.openxmlformats.org/officeDocument/2006/relationships/image" Target="../media/image56.png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24" Type="http://schemas.openxmlformats.org/officeDocument/2006/relationships/image" Target="../media/image64.png"/><Relationship Id="rId32" Type="http://schemas.openxmlformats.org/officeDocument/2006/relationships/image" Target="../media/image72.svg"/><Relationship Id="rId37" Type="http://schemas.openxmlformats.org/officeDocument/2006/relationships/image" Target="../media/image77.png"/><Relationship Id="rId40" Type="http://schemas.openxmlformats.org/officeDocument/2006/relationships/image" Target="../media/image80.svg"/><Relationship Id="rId45" Type="http://schemas.openxmlformats.org/officeDocument/2006/relationships/image" Target="../media/image85.png"/><Relationship Id="rId5" Type="http://schemas.openxmlformats.org/officeDocument/2006/relationships/image" Target="../media/image15.svg"/><Relationship Id="rId15" Type="http://schemas.openxmlformats.org/officeDocument/2006/relationships/image" Target="../media/image55.svg"/><Relationship Id="rId23" Type="http://schemas.openxmlformats.org/officeDocument/2006/relationships/image" Target="../media/image63.svg"/><Relationship Id="rId28" Type="http://schemas.openxmlformats.org/officeDocument/2006/relationships/image" Target="../media/image68.svg"/><Relationship Id="rId36" Type="http://schemas.openxmlformats.org/officeDocument/2006/relationships/image" Target="../media/image76.svg"/><Relationship Id="rId10" Type="http://schemas.openxmlformats.org/officeDocument/2006/relationships/image" Target="../media/image50.png"/><Relationship Id="rId19" Type="http://schemas.openxmlformats.org/officeDocument/2006/relationships/image" Target="../media/image59.svg"/><Relationship Id="rId31" Type="http://schemas.openxmlformats.org/officeDocument/2006/relationships/image" Target="../media/image71.png"/><Relationship Id="rId44" Type="http://schemas.openxmlformats.org/officeDocument/2006/relationships/image" Target="../media/image84.svg"/><Relationship Id="rId4" Type="http://schemas.openxmlformats.org/officeDocument/2006/relationships/image" Target="../media/image14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7.png"/><Relationship Id="rId30" Type="http://schemas.openxmlformats.org/officeDocument/2006/relationships/image" Target="../media/image70.svg"/><Relationship Id="rId35" Type="http://schemas.openxmlformats.org/officeDocument/2006/relationships/image" Target="../media/image75.png"/><Relationship Id="rId43" Type="http://schemas.openxmlformats.org/officeDocument/2006/relationships/image" Target="../media/image83.png"/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12" Type="http://schemas.openxmlformats.org/officeDocument/2006/relationships/image" Target="../media/image52.png"/><Relationship Id="rId17" Type="http://schemas.openxmlformats.org/officeDocument/2006/relationships/image" Target="../media/image57.svg"/><Relationship Id="rId25" Type="http://schemas.openxmlformats.org/officeDocument/2006/relationships/image" Target="../media/image65.png"/><Relationship Id="rId33" Type="http://schemas.openxmlformats.org/officeDocument/2006/relationships/image" Target="../media/image73.png"/><Relationship Id="rId38" Type="http://schemas.openxmlformats.org/officeDocument/2006/relationships/image" Target="../media/image78.svg"/><Relationship Id="rId20" Type="http://schemas.openxmlformats.org/officeDocument/2006/relationships/image" Target="../media/image60.png"/><Relationship Id="rId41" Type="http://schemas.openxmlformats.org/officeDocument/2006/relationships/image" Target="../media/image8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svg"/><Relationship Id="rId18" Type="http://schemas.openxmlformats.org/officeDocument/2006/relationships/image" Target="../media/image98.png"/><Relationship Id="rId26" Type="http://schemas.openxmlformats.org/officeDocument/2006/relationships/image" Target="../media/image106.png"/><Relationship Id="rId3" Type="http://schemas.openxmlformats.org/officeDocument/2006/relationships/image" Target="../media/image2.png"/><Relationship Id="rId21" Type="http://schemas.openxmlformats.org/officeDocument/2006/relationships/image" Target="../media/image101.svg"/><Relationship Id="rId7" Type="http://schemas.openxmlformats.org/officeDocument/2006/relationships/image" Target="../media/image87.svg"/><Relationship Id="rId12" Type="http://schemas.openxmlformats.org/officeDocument/2006/relationships/image" Target="../media/image92.png"/><Relationship Id="rId17" Type="http://schemas.openxmlformats.org/officeDocument/2006/relationships/image" Target="../media/image97.svg"/><Relationship Id="rId25" Type="http://schemas.openxmlformats.org/officeDocument/2006/relationships/image" Target="../media/image105.svg"/><Relationship Id="rId2" Type="http://schemas.openxmlformats.org/officeDocument/2006/relationships/image" Target="../media/image4.jpeg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29" Type="http://schemas.openxmlformats.org/officeDocument/2006/relationships/image" Target="../media/image10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svg"/><Relationship Id="rId24" Type="http://schemas.openxmlformats.org/officeDocument/2006/relationships/image" Target="../media/image104.png"/><Relationship Id="rId5" Type="http://schemas.openxmlformats.org/officeDocument/2006/relationships/image" Target="../media/image15.svg"/><Relationship Id="rId15" Type="http://schemas.openxmlformats.org/officeDocument/2006/relationships/image" Target="../media/image95.svg"/><Relationship Id="rId23" Type="http://schemas.openxmlformats.org/officeDocument/2006/relationships/image" Target="../media/image103.svg"/><Relationship Id="rId28" Type="http://schemas.openxmlformats.org/officeDocument/2006/relationships/image" Target="../media/image108.png"/><Relationship Id="rId10" Type="http://schemas.openxmlformats.org/officeDocument/2006/relationships/image" Target="../media/image90.png"/><Relationship Id="rId19" Type="http://schemas.openxmlformats.org/officeDocument/2006/relationships/image" Target="../media/image99.svg"/><Relationship Id="rId4" Type="http://schemas.openxmlformats.org/officeDocument/2006/relationships/image" Target="../media/image14.png"/><Relationship Id="rId9" Type="http://schemas.openxmlformats.org/officeDocument/2006/relationships/image" Target="../media/image89.svg"/><Relationship Id="rId14" Type="http://schemas.openxmlformats.org/officeDocument/2006/relationships/image" Target="../media/image94.png"/><Relationship Id="rId22" Type="http://schemas.openxmlformats.org/officeDocument/2006/relationships/image" Target="../media/image102.png"/><Relationship Id="rId27" Type="http://schemas.openxmlformats.org/officeDocument/2006/relationships/image" Target="../media/image10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svg"/><Relationship Id="rId18" Type="http://schemas.openxmlformats.org/officeDocument/2006/relationships/image" Target="../media/image129.png"/><Relationship Id="rId3" Type="http://schemas.openxmlformats.org/officeDocument/2006/relationships/image" Target="../media/image114.png"/><Relationship Id="rId21" Type="http://schemas.openxmlformats.org/officeDocument/2006/relationships/image" Target="../media/image132.svg"/><Relationship Id="rId7" Type="http://schemas.openxmlformats.org/officeDocument/2006/relationships/image" Target="../media/image118.svg"/><Relationship Id="rId12" Type="http://schemas.openxmlformats.org/officeDocument/2006/relationships/image" Target="../media/image123.png"/><Relationship Id="rId17" Type="http://schemas.openxmlformats.org/officeDocument/2006/relationships/image" Target="../media/image128.svg"/><Relationship Id="rId2" Type="http://schemas.openxmlformats.org/officeDocument/2006/relationships/image" Target="../media/image4.jpe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22.svg"/><Relationship Id="rId24" Type="http://schemas.openxmlformats.org/officeDocument/2006/relationships/image" Target="../media/image135.jpeg"/><Relationship Id="rId5" Type="http://schemas.openxmlformats.org/officeDocument/2006/relationships/image" Target="../media/image2.png"/><Relationship Id="rId15" Type="http://schemas.openxmlformats.org/officeDocument/2006/relationships/image" Target="../media/image126.svg"/><Relationship Id="rId23" Type="http://schemas.openxmlformats.org/officeDocument/2006/relationships/image" Target="../media/image134.svg"/><Relationship Id="rId10" Type="http://schemas.openxmlformats.org/officeDocument/2006/relationships/image" Target="../media/image121.png"/><Relationship Id="rId19" Type="http://schemas.openxmlformats.org/officeDocument/2006/relationships/image" Target="../media/image130.svg"/><Relationship Id="rId4" Type="http://schemas.openxmlformats.org/officeDocument/2006/relationships/image" Target="../media/image116.jpeg"/><Relationship Id="rId9" Type="http://schemas.openxmlformats.org/officeDocument/2006/relationships/image" Target="../media/image120.sv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7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5" Type="http://schemas.openxmlformats.org/officeDocument/2006/relationships/image" Target="../media/image145.svg"/><Relationship Id="rId4" Type="http://schemas.openxmlformats.org/officeDocument/2006/relationships/image" Target="../media/image1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49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svg"/><Relationship Id="rId3" Type="http://schemas.openxmlformats.org/officeDocument/2006/relationships/image" Target="../media/image114.png"/><Relationship Id="rId7" Type="http://schemas.openxmlformats.org/officeDocument/2006/relationships/image" Target="../media/image153.svg"/><Relationship Id="rId12" Type="http://schemas.openxmlformats.org/officeDocument/2006/relationships/image" Target="../media/image15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157.svg"/><Relationship Id="rId5" Type="http://schemas.openxmlformats.org/officeDocument/2006/relationships/image" Target="../media/image2.png"/><Relationship Id="rId10" Type="http://schemas.openxmlformats.org/officeDocument/2006/relationships/image" Target="../media/image156.png"/><Relationship Id="rId4" Type="http://schemas.openxmlformats.org/officeDocument/2006/relationships/image" Target="../media/image151.jpeg"/><Relationship Id="rId9" Type="http://schemas.openxmlformats.org/officeDocument/2006/relationships/image" Target="../media/image15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8000"/>
          </a:blip>
          <a:srcRect t="7778" b="777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525260" y="184366"/>
            <a:ext cx="1468079" cy="145661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19968" y="3218027"/>
            <a:ext cx="11848064" cy="2048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1"/>
              </a:lnSpc>
            </a:pPr>
            <a:r>
              <a:rPr lang="en-US" sz="11993" dirty="0">
                <a:solidFill>
                  <a:srgbClr val="050A30"/>
                </a:solidFill>
                <a:latin typeface="Alegreya Bold"/>
              </a:rPr>
              <a:t>SCHOOLBELLQ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38445" y="5418207"/>
            <a:ext cx="8411110" cy="60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399" spc="917" dirty="0">
                <a:solidFill>
                  <a:srgbClr val="050A30"/>
                </a:solidFill>
                <a:latin typeface="Alegreya Bold"/>
              </a:rPr>
              <a:t>Admissions to Alumni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784" y="108166"/>
            <a:ext cx="3847159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499" spc="674" dirty="0">
                <a:solidFill>
                  <a:srgbClr val="050A30"/>
                </a:solidFill>
                <a:latin typeface="Alegreya Bold"/>
              </a:rPr>
              <a:t>21 March 2023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4000"/>
          </a:blip>
          <a:srcRect t="7841" b="784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-240039" y="3638049"/>
            <a:ext cx="18768078" cy="273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43"/>
              </a:lnSpc>
              <a:spcBef>
                <a:spcPct val="0"/>
              </a:spcBef>
            </a:pPr>
            <a:r>
              <a:rPr lang="en-US" sz="7888" dirty="0">
                <a:solidFill>
                  <a:srgbClr val="000000"/>
                </a:solidFill>
                <a:latin typeface="Alegreya Bold Italics"/>
              </a:rPr>
              <a:t>"It's not just  about what we have, </a:t>
            </a:r>
          </a:p>
          <a:p>
            <a:pPr algn="ctr">
              <a:lnSpc>
                <a:spcPts val="11043"/>
              </a:lnSpc>
              <a:spcBef>
                <a:spcPct val="0"/>
              </a:spcBef>
            </a:pPr>
            <a:r>
              <a:rPr lang="en-US" sz="7888" dirty="0">
                <a:solidFill>
                  <a:srgbClr val="000000"/>
                </a:solidFill>
                <a:latin typeface="Alegreya Bold Italics"/>
              </a:rPr>
              <a:t>but it's our ability to give what you want"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8521954" y="1159378"/>
            <a:ext cx="601550" cy="104272"/>
            <a:chOff x="0" y="0"/>
            <a:chExt cx="2069786" cy="3587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2265A8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859408" y="9668759"/>
            <a:ext cx="16219147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70340" y="4329992"/>
            <a:ext cx="2926265" cy="208423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448242" y="3899473"/>
            <a:ext cx="3051906" cy="248348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335046" y="3772769"/>
            <a:ext cx="3334480" cy="273844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6920374" y="273050"/>
            <a:ext cx="3964488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 dirty="0">
                <a:solidFill>
                  <a:srgbClr val="19394B"/>
                </a:solidFill>
                <a:latin typeface="Montaser Arabic semiBold"/>
              </a:rPr>
              <a:t>ABOUT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9408" y="1903588"/>
            <a:ext cx="17331002" cy="663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3"/>
              </a:lnSpc>
              <a:spcBef>
                <a:spcPct val="0"/>
              </a:spcBef>
            </a:pPr>
            <a:r>
              <a:rPr lang="en-US" sz="3895">
                <a:solidFill>
                  <a:srgbClr val="19394B"/>
                </a:solidFill>
                <a:latin typeface="Alegreya Bold"/>
              </a:rPr>
              <a:t>Customer Empathy reflects in the following 3 critical attributes of our service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6883" y="6674658"/>
            <a:ext cx="5724229" cy="2225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1"/>
              </a:lnSpc>
              <a:spcBef>
                <a:spcPct val="0"/>
              </a:spcBef>
            </a:pPr>
            <a:r>
              <a:rPr lang="en-US" sz="3815">
                <a:solidFill>
                  <a:srgbClr val="19394B"/>
                </a:solidFill>
                <a:latin typeface="Alegreya Bold"/>
              </a:rPr>
              <a:t>Service Edge</a:t>
            </a:r>
          </a:p>
          <a:p>
            <a:pPr marL="646898" lvl="1" indent="-323449" algn="just">
              <a:lnSpc>
                <a:spcPts val="4194"/>
              </a:lnSpc>
              <a:buFont typeface="Arial"/>
              <a:buChar char="•"/>
            </a:pPr>
            <a:r>
              <a:rPr lang="en-US" sz="2996">
                <a:solidFill>
                  <a:srgbClr val="19394B"/>
                </a:solidFill>
                <a:latin typeface="Alegreya Bold"/>
              </a:rPr>
              <a:t>On-premise School Associate</a:t>
            </a:r>
          </a:p>
          <a:p>
            <a:pPr marL="646898" lvl="1" indent="-323449" algn="just">
              <a:lnSpc>
                <a:spcPts val="4194"/>
              </a:lnSpc>
              <a:buFont typeface="Arial"/>
              <a:buChar char="•"/>
            </a:pPr>
            <a:r>
              <a:rPr lang="en-US" sz="2996">
                <a:solidFill>
                  <a:srgbClr val="19394B"/>
                </a:solidFill>
                <a:latin typeface="Alegreya Bold"/>
              </a:rPr>
              <a:t>Dedicated account manager</a:t>
            </a:r>
          </a:p>
          <a:p>
            <a:pPr marL="646898" lvl="1" indent="-323449" algn="just">
              <a:lnSpc>
                <a:spcPts val="4194"/>
              </a:lnSpc>
              <a:buFont typeface="Arial"/>
              <a:buChar char="•"/>
            </a:pPr>
            <a:r>
              <a:rPr lang="en-US" sz="2996">
                <a:solidFill>
                  <a:srgbClr val="19394B"/>
                </a:solidFill>
                <a:latin typeface="Alegreya Bold"/>
              </a:rPr>
              <a:t>24x7 customer care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09771" y="6652919"/>
            <a:ext cx="4539912" cy="247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7"/>
              </a:lnSpc>
              <a:spcBef>
                <a:spcPct val="0"/>
              </a:spcBef>
            </a:pPr>
            <a:r>
              <a:rPr lang="en-US" sz="3527">
                <a:solidFill>
                  <a:srgbClr val="19394B"/>
                </a:solidFill>
                <a:latin typeface="Alegreya Bold"/>
              </a:rPr>
              <a:t>Active Customisations in software to align with client's existing workflow.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28343" y="6526215"/>
            <a:ext cx="5492034" cy="3218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2"/>
              </a:lnSpc>
              <a:spcBef>
                <a:spcPct val="0"/>
              </a:spcBef>
            </a:pPr>
            <a:r>
              <a:rPr lang="en-US" sz="3673">
                <a:solidFill>
                  <a:srgbClr val="19394B"/>
                </a:solidFill>
                <a:latin typeface="Alegreya Bold"/>
              </a:rPr>
              <a:t>Constant Upgrades, New Modules &amp; developments, continuous infusion of latest Technologies.</a:t>
            </a:r>
          </a:p>
          <a:p>
            <a:pPr algn="ctr">
              <a:lnSpc>
                <a:spcPts val="5142"/>
              </a:lnSpc>
              <a:spcBef>
                <a:spcPct val="0"/>
              </a:spcBef>
            </a:pPr>
            <a:endParaRPr lang="en-US" sz="3673">
              <a:solidFill>
                <a:srgbClr val="19394B"/>
              </a:solidFill>
              <a:latin typeface="Alegreya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838329" y="952500"/>
            <a:ext cx="16039405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32631" y="1337831"/>
            <a:ext cx="1828542" cy="182854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845810" y="1492829"/>
            <a:ext cx="1274894" cy="134731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552055" y="1320900"/>
            <a:ext cx="1862404" cy="18624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98769" y="1320900"/>
            <a:ext cx="1862404" cy="18624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404919" y="1337831"/>
            <a:ext cx="1862404" cy="18624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760469" y="1601163"/>
            <a:ext cx="1304446" cy="12897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94649" y="1320900"/>
            <a:ext cx="1862404" cy="186240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613334" y="1758180"/>
            <a:ext cx="1306482" cy="93354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2387929" y="1263650"/>
            <a:ext cx="1862404" cy="186240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2702804" y="1683969"/>
            <a:ext cx="1437822" cy="108196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595708" y="1303969"/>
            <a:ext cx="1862404" cy="186240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5796084" y="1526968"/>
            <a:ext cx="1566612" cy="1335768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98769" y="4301719"/>
            <a:ext cx="1862404" cy="186240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552055" y="4301719"/>
            <a:ext cx="1862404" cy="1862404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404919" y="4318650"/>
            <a:ext cx="1862404" cy="186240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294649" y="4301719"/>
            <a:ext cx="1862404" cy="1862404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2387929" y="4244469"/>
            <a:ext cx="1862404" cy="1862404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595708" y="4284789"/>
            <a:ext cx="1862404" cy="1862404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72903" y="7425744"/>
            <a:ext cx="1880746" cy="1880746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554290" y="7425744"/>
            <a:ext cx="1880746" cy="1880746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435251" y="7442842"/>
            <a:ext cx="1880746" cy="1880746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53441" y="7425744"/>
            <a:ext cx="1880746" cy="1880746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2477185" y="7367931"/>
            <a:ext cx="1880746" cy="188074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716557" y="7408647"/>
            <a:ext cx="1880746" cy="1880746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817058" y="4541777"/>
            <a:ext cx="1536714" cy="1267789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3877079" y="4631195"/>
            <a:ext cx="1340461" cy="1216469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6571790" y="4485521"/>
            <a:ext cx="1528662" cy="1528662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9622336" y="4647118"/>
            <a:ext cx="1150760" cy="1150760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2732777" y="4486734"/>
            <a:ext cx="1377876" cy="1377876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5708808" y="4389047"/>
            <a:ext cx="1653888" cy="1653888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760492" y="7539174"/>
            <a:ext cx="1653888" cy="1653888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3658345" y="7510820"/>
            <a:ext cx="1672209" cy="1676400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6548680" y="7539174"/>
            <a:ext cx="1653888" cy="1653888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9641195" y="7662855"/>
            <a:ext cx="1411820" cy="1406526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38"/>
          <a:srcRect/>
          <a:stretch>
            <a:fillRect/>
          </a:stretch>
        </p:blipFill>
        <p:spPr>
          <a:xfrm>
            <a:off x="12819344" y="7621225"/>
            <a:ext cx="1196428" cy="1334927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9"/>
          <a:srcRect/>
          <a:stretch>
            <a:fillRect/>
          </a:stretch>
        </p:blipFill>
        <p:spPr>
          <a:xfrm>
            <a:off x="15831984" y="7652495"/>
            <a:ext cx="1445577" cy="1226933"/>
          </a:xfrm>
          <a:prstGeom prst="rect">
            <a:avLst/>
          </a:prstGeom>
        </p:spPr>
      </p:pic>
      <p:sp>
        <p:nvSpPr>
          <p:cNvPr id="41" name="TextBox 41"/>
          <p:cNvSpPr txBox="1"/>
          <p:nvPr/>
        </p:nvSpPr>
        <p:spPr>
          <a:xfrm>
            <a:off x="3729843" y="237600"/>
            <a:ext cx="11066668" cy="63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82"/>
              </a:lnSpc>
            </a:pPr>
            <a:r>
              <a:rPr lang="en-US" sz="4200" spc="336">
                <a:solidFill>
                  <a:srgbClr val="19394B"/>
                </a:solidFill>
                <a:latin typeface="Montaser Arabic semiBold"/>
              </a:rPr>
              <a:t>ADMIN OPERATIONS (Academics)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7323" y="3162135"/>
            <a:ext cx="2893020" cy="82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1A1661"/>
                </a:solidFill>
                <a:latin typeface="Alegreya Bold"/>
              </a:rPr>
              <a:t>Manual &amp;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1A1661"/>
                </a:solidFill>
                <a:latin typeface="Alegreya Bold"/>
              </a:rPr>
              <a:t>Auto Attendance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436131" y="3162135"/>
            <a:ext cx="2094251" cy="82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1A1361"/>
                </a:solidFill>
                <a:latin typeface="Alegreya Bold"/>
              </a:rPr>
              <a:t>Assign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1A1361"/>
                </a:solidFill>
                <a:latin typeface="Alegreya Bold"/>
              </a:rPr>
              <a:t>Subjects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365567" y="3090629"/>
            <a:ext cx="2094251" cy="89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571">
                <a:solidFill>
                  <a:srgbClr val="1A1361"/>
                </a:solidFill>
                <a:latin typeface="Alegreya Bold"/>
              </a:rPr>
              <a:t>Manage Syllabus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607936" y="3152610"/>
            <a:ext cx="3235832" cy="8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5"/>
              </a:lnSpc>
              <a:spcBef>
                <a:spcPct val="0"/>
              </a:spcBef>
            </a:pPr>
            <a:r>
              <a:rPr lang="en-US" sz="2568">
                <a:solidFill>
                  <a:srgbClr val="1A1361"/>
                </a:solidFill>
                <a:latin typeface="Alegreya Bold"/>
              </a:rPr>
              <a:t>II- Way Homework Evaluation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841751" y="3152610"/>
            <a:ext cx="2954760" cy="87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0"/>
              </a:lnSpc>
            </a:pPr>
            <a:r>
              <a:rPr lang="en-US" sz="2564">
                <a:solidFill>
                  <a:srgbClr val="1A1361"/>
                </a:solidFill>
                <a:latin typeface="Alegreya Bold"/>
              </a:rPr>
              <a:t>Gallery &amp; Study </a:t>
            </a:r>
          </a:p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>
                <a:solidFill>
                  <a:srgbClr val="1A1361"/>
                </a:solidFill>
                <a:latin typeface="Alegreya Bold"/>
              </a:rPr>
              <a:t>Material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5132137" y="3143085"/>
            <a:ext cx="2825042" cy="96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  <a:spcBef>
                <a:spcPct val="0"/>
              </a:spcBef>
            </a:pPr>
            <a:r>
              <a:rPr lang="en-US" sz="2803">
                <a:solidFill>
                  <a:srgbClr val="1A1361"/>
                </a:solidFill>
                <a:latin typeface="Alegreya Bold"/>
              </a:rPr>
              <a:t>ECA Nomination Option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17323" y="6176630"/>
            <a:ext cx="2893020" cy="82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1A1661"/>
                </a:solidFill>
                <a:latin typeface="Alegreya Bold"/>
              </a:rPr>
              <a:t>Doubts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1A1661"/>
                </a:solidFill>
                <a:latin typeface="Alegreya Bold"/>
              </a:rPr>
              <a:t>Management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436131" y="6142955"/>
            <a:ext cx="2094251" cy="82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1A1361"/>
                </a:solidFill>
                <a:latin typeface="Alegreya Bold"/>
              </a:rPr>
              <a:t>Timetable Automation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300637" y="6160204"/>
            <a:ext cx="2094251" cy="89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2571">
                <a:solidFill>
                  <a:srgbClr val="1A1361"/>
                </a:solidFill>
                <a:latin typeface="Alegreya Bold"/>
              </a:rPr>
              <a:t>Exam Management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607936" y="6211981"/>
            <a:ext cx="3235832" cy="87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5"/>
              </a:lnSpc>
              <a:spcBef>
                <a:spcPct val="0"/>
              </a:spcBef>
            </a:pPr>
            <a:r>
              <a:rPr lang="en-US" sz="2568">
                <a:solidFill>
                  <a:srgbClr val="1A1361"/>
                </a:solidFill>
                <a:latin typeface="Alegreya Bold"/>
              </a:rPr>
              <a:t>Report Card Automation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841751" y="6133430"/>
            <a:ext cx="2954760" cy="87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>
                <a:solidFill>
                  <a:srgbClr val="1A1361"/>
                </a:solidFill>
                <a:latin typeface="Alegreya Bold"/>
              </a:rPr>
              <a:t>Learning Mgt System (LMS)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5132137" y="6123905"/>
            <a:ext cx="2825042" cy="476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4"/>
              </a:lnSpc>
              <a:spcBef>
                <a:spcPct val="0"/>
              </a:spcBef>
            </a:pPr>
            <a:r>
              <a:rPr lang="en-US" sz="2803">
                <a:solidFill>
                  <a:srgbClr val="1A1361"/>
                </a:solidFill>
                <a:latin typeface="Alegreya Bold"/>
              </a:rPr>
              <a:t>Lesson Planning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86715" y="9285488"/>
            <a:ext cx="2921512" cy="40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2"/>
              </a:lnSpc>
              <a:spcBef>
                <a:spcPct val="0"/>
              </a:spcBef>
            </a:pPr>
            <a:r>
              <a:rPr lang="en-US" sz="2423">
                <a:solidFill>
                  <a:srgbClr val="1A1661"/>
                </a:solidFill>
                <a:latin typeface="Alegreya Bold"/>
              </a:rPr>
              <a:t>Diary Module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437225" y="9285488"/>
            <a:ext cx="2114876" cy="83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2"/>
              </a:lnSpc>
              <a:spcBef>
                <a:spcPct val="0"/>
              </a:spcBef>
            </a:pPr>
            <a:r>
              <a:rPr lang="en-US" sz="2423">
                <a:solidFill>
                  <a:srgbClr val="1A1361"/>
                </a:solidFill>
                <a:latin typeface="Alegreya Bold"/>
              </a:rPr>
              <a:t>AI Based Online Tests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395511" y="9213466"/>
            <a:ext cx="2114876" cy="90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5"/>
              </a:lnSpc>
              <a:spcBef>
                <a:spcPct val="0"/>
              </a:spcBef>
            </a:pPr>
            <a:r>
              <a:rPr lang="en-US" sz="2596">
                <a:solidFill>
                  <a:srgbClr val="1A1361"/>
                </a:solidFill>
                <a:latin typeface="Alegreya Bold"/>
              </a:rPr>
              <a:t>Co- Scholastics Certificates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659964" y="9266438"/>
            <a:ext cx="3267700" cy="897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1"/>
              </a:lnSpc>
              <a:spcBef>
                <a:spcPct val="0"/>
              </a:spcBef>
            </a:pPr>
            <a:r>
              <a:rPr lang="en-US" sz="2593">
                <a:solidFill>
                  <a:srgbClr val="1A1361"/>
                </a:solidFill>
                <a:latin typeface="Alegreya Bold"/>
              </a:rPr>
              <a:t>Voice Messages to parents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1925628" y="9266438"/>
            <a:ext cx="2983860" cy="897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589">
                <a:solidFill>
                  <a:srgbClr val="1A1361"/>
                </a:solidFill>
                <a:latin typeface="Alegreya Bold"/>
              </a:rPr>
              <a:t>Student's </a:t>
            </a:r>
          </a:p>
          <a:p>
            <a:pPr algn="ctr">
              <a:lnSpc>
                <a:spcPts val="3625"/>
              </a:lnSpc>
              <a:spcBef>
                <a:spcPct val="0"/>
              </a:spcBef>
            </a:pPr>
            <a:r>
              <a:rPr lang="en-US" sz="2589">
                <a:solidFill>
                  <a:srgbClr val="1A1361"/>
                </a:solidFill>
                <a:latin typeface="Alegreya Bold"/>
              </a:rPr>
              <a:t>Communication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5248420" y="9266438"/>
            <a:ext cx="2852865" cy="908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2593">
                <a:solidFill>
                  <a:srgbClr val="1A1361"/>
                </a:solidFill>
                <a:latin typeface="Alegreya Bold"/>
              </a:rPr>
              <a:t>Zero-Code Report Cards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79249" y="1028700"/>
            <a:ext cx="16219147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98769" y="1320900"/>
            <a:ext cx="1862404" cy="186240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18810" y="1367538"/>
            <a:ext cx="1862404" cy="186240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45003" y="1337831"/>
            <a:ext cx="1862404" cy="18624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480600" y="1367538"/>
            <a:ext cx="1862404" cy="186240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080616" y="1337831"/>
            <a:ext cx="1862404" cy="18624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510064" y="1320900"/>
            <a:ext cx="1862404" cy="186240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98769" y="4301719"/>
            <a:ext cx="1862404" cy="186240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18810" y="4348358"/>
            <a:ext cx="1862404" cy="186240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45003" y="4318650"/>
            <a:ext cx="1862404" cy="186240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480600" y="4348358"/>
            <a:ext cx="1862404" cy="186240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080616" y="4318650"/>
            <a:ext cx="1862404" cy="186240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510064" y="4301719"/>
            <a:ext cx="1862404" cy="1862404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72903" y="7425744"/>
            <a:ext cx="1880746" cy="1880746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21045" y="7472382"/>
            <a:ext cx="1880746" cy="1880746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75335" y="7442842"/>
            <a:ext cx="1880746" cy="188074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39392" y="7472382"/>
            <a:ext cx="1880746" cy="188074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169872" y="7442111"/>
            <a:ext cx="1880746" cy="188074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30912" y="7425578"/>
            <a:ext cx="1880746" cy="1880746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88228" y="1320900"/>
            <a:ext cx="1862404" cy="1862404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88228" y="4301719"/>
            <a:ext cx="1862404" cy="1862404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209076" y="7425578"/>
            <a:ext cx="1880746" cy="1880746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35777" y="1570420"/>
            <a:ext cx="1126876" cy="1337538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563478" y="1584531"/>
            <a:ext cx="1373067" cy="1428419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932295" y="1423315"/>
            <a:ext cx="1687820" cy="1687820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872401" y="1584531"/>
            <a:ext cx="1078803" cy="140104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1276013" y="1584531"/>
            <a:ext cx="1471610" cy="1247189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3733595" y="1544036"/>
            <a:ext cx="1422307" cy="139030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6549283" y="1505617"/>
            <a:ext cx="898226" cy="1457299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011504" y="4638555"/>
            <a:ext cx="1222595" cy="1222595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621155" y="4638555"/>
            <a:ext cx="1315391" cy="1339750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5903697" y="4365288"/>
            <a:ext cx="1764065" cy="1764065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1257404" y="4718634"/>
            <a:ext cx="1413734" cy="1043593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8950648" y="4503332"/>
            <a:ext cx="979458" cy="1552455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13695023" y="4503610"/>
            <a:ext cx="1492485" cy="1492485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16321080" y="4393344"/>
            <a:ext cx="1432194" cy="164620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916028" y="7786975"/>
            <a:ext cx="1394497" cy="1251561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3694319" y="7659618"/>
            <a:ext cx="1111385" cy="1397968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>
            <a:fillRect/>
          </a:stretch>
        </p:blipFill>
        <p:spPr>
          <a:xfrm>
            <a:off x="6074370" y="7864096"/>
            <a:ext cx="1482676" cy="939646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8684522" y="7607023"/>
            <a:ext cx="1590485" cy="1590485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11276013" y="7544286"/>
            <a:ext cx="1672431" cy="1672431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13907868" y="7703545"/>
            <a:ext cx="1299590" cy="1326113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45"/>
          <a:srcRect/>
          <a:stretch>
            <a:fillRect/>
          </a:stretch>
        </p:blipFill>
        <p:spPr>
          <a:xfrm>
            <a:off x="16468903" y="7544286"/>
            <a:ext cx="1361091" cy="1394204"/>
          </a:xfrm>
          <a:prstGeom prst="rect">
            <a:avLst/>
          </a:prstGeom>
        </p:spPr>
      </p:pic>
      <p:sp>
        <p:nvSpPr>
          <p:cNvPr id="47" name="TextBox 47"/>
          <p:cNvSpPr txBox="1"/>
          <p:nvPr/>
        </p:nvSpPr>
        <p:spPr>
          <a:xfrm>
            <a:off x="2136591" y="316906"/>
            <a:ext cx="14047897" cy="67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42"/>
              </a:lnSpc>
            </a:pPr>
            <a:r>
              <a:rPr lang="en-US" sz="4414" spc="353">
                <a:solidFill>
                  <a:srgbClr val="19394B"/>
                </a:solidFill>
                <a:latin typeface="Montaser Arabic semiBold"/>
              </a:rPr>
              <a:t>ADMIN OPERATIONS (Non - Academics)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17323" y="3260383"/>
            <a:ext cx="289302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661"/>
                </a:solidFill>
                <a:latin typeface="Alegreya Bold"/>
              </a:rPr>
              <a:t>Lead Management &amp; Digital Marketing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202886" y="3333796"/>
            <a:ext cx="209425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Pre- Admissions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12936" y="3328190"/>
            <a:ext cx="323583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Hostel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Management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534438" y="3334564"/>
            <a:ext cx="295476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Library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Management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046492" y="3277314"/>
            <a:ext cx="282504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Transport Management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17323" y="6167105"/>
            <a:ext cx="289302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661"/>
                </a:solidFill>
                <a:latin typeface="Alegreya Bold"/>
              </a:rPr>
              <a:t>EasyFee &amp; Choice of Payment Gateway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202886" y="6180068"/>
            <a:ext cx="209425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Student Management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530465" y="6266841"/>
            <a:ext cx="2588186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TC &amp; Withdrawal Mgt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934040" y="6227951"/>
            <a:ext cx="323583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Teacher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Performance 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534438" y="6207611"/>
            <a:ext cx="295476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Teacher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Management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028745" y="6227951"/>
            <a:ext cx="282504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Pharmacy Management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86715" y="9285488"/>
            <a:ext cx="2921512" cy="83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2"/>
              </a:lnSpc>
              <a:spcBef>
                <a:spcPct val="0"/>
              </a:spcBef>
            </a:pPr>
            <a:r>
              <a:rPr lang="en-US" sz="2423">
                <a:solidFill>
                  <a:srgbClr val="1A1661"/>
                </a:solidFill>
                <a:latin typeface="Alegreya Bold"/>
              </a:rPr>
              <a:t>Student Entry Exit &amp; Leave Management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3203980" y="9332126"/>
            <a:ext cx="2114876" cy="83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2"/>
              </a:lnSpc>
              <a:spcBef>
                <a:spcPct val="0"/>
              </a:spcBef>
            </a:pPr>
            <a:r>
              <a:rPr lang="en-US" sz="2423">
                <a:solidFill>
                  <a:srgbClr val="1A1361"/>
                </a:solidFill>
                <a:latin typeface="Alegreya Bold"/>
              </a:rPr>
              <a:t>Utility Management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5835595" y="9213466"/>
            <a:ext cx="2114876" cy="90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5"/>
              </a:lnSpc>
              <a:spcBef>
                <a:spcPct val="0"/>
              </a:spcBef>
            </a:pPr>
            <a:r>
              <a:rPr lang="en-US" sz="2596">
                <a:solidFill>
                  <a:srgbClr val="1A1361"/>
                </a:solidFill>
                <a:latin typeface="Alegreya Bold"/>
              </a:rPr>
              <a:t>Student's Document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845915" y="9313076"/>
            <a:ext cx="3267700" cy="897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1"/>
              </a:lnSpc>
              <a:spcBef>
                <a:spcPct val="0"/>
              </a:spcBef>
            </a:pPr>
            <a:r>
              <a:rPr lang="en-US" sz="2593">
                <a:solidFill>
                  <a:srgbClr val="1A1361"/>
                </a:solidFill>
                <a:latin typeface="Alegreya Bold"/>
              </a:rPr>
              <a:t>Student Vacancy Management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0618315" y="9340619"/>
            <a:ext cx="2983860" cy="897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5"/>
              </a:lnSpc>
              <a:spcBef>
                <a:spcPct val="0"/>
              </a:spcBef>
            </a:pPr>
            <a:r>
              <a:rPr lang="en-US" sz="2589">
                <a:solidFill>
                  <a:srgbClr val="1A1361"/>
                </a:solidFill>
                <a:latin typeface="Alegreya Bold"/>
              </a:rPr>
              <a:t>Discipline Management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3162775" y="9283369"/>
            <a:ext cx="2852865" cy="1367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1A1361"/>
                </a:solidFill>
                <a:latin typeface="Alegreya Bold"/>
              </a:rPr>
              <a:t>Mgt Dashboards </a:t>
            </a:r>
          </a:p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1A1361"/>
                </a:solidFill>
                <a:latin typeface="Alegreya Bold"/>
              </a:rPr>
              <a:t>&amp; Reports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2593">
              <a:solidFill>
                <a:srgbClr val="1A1361"/>
              </a:solidFill>
              <a:latin typeface="Alegreya Bold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5777432" y="3364994"/>
            <a:ext cx="209425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Fee Management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5624656" y="3277314"/>
            <a:ext cx="282504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IoT, GPS, RFID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cards deployment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5624656" y="6277669"/>
            <a:ext cx="282504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Happiness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A1361"/>
                </a:solidFill>
                <a:latin typeface="Alegreya Bold"/>
              </a:rPr>
              <a:t>Help Desk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5740939" y="9283369"/>
            <a:ext cx="2852865" cy="908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  <a:spcBef>
                <a:spcPct val="0"/>
              </a:spcBef>
            </a:pPr>
            <a:r>
              <a:rPr lang="en-US" sz="2593">
                <a:solidFill>
                  <a:srgbClr val="1A1361"/>
                </a:solidFill>
                <a:latin typeface="Alegreya Bold"/>
              </a:rPr>
              <a:t>Handbook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028700" y="1028700"/>
            <a:ext cx="16219147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8699" y="2095023"/>
            <a:ext cx="2149895" cy="214989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83183" y="2148860"/>
            <a:ext cx="2149895" cy="214989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99333" y="2114567"/>
            <a:ext cx="2149895" cy="21498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41775" y="2148860"/>
            <a:ext cx="2149895" cy="214989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643142" y="2114567"/>
            <a:ext cx="2149895" cy="214989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447613" y="2095023"/>
            <a:ext cx="2149895" cy="214989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8699" y="5996588"/>
            <a:ext cx="2149895" cy="214989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83183" y="6050425"/>
            <a:ext cx="2149895" cy="214989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99333" y="6016132"/>
            <a:ext cx="2149895" cy="214989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41775" y="6050425"/>
            <a:ext cx="2149895" cy="214989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643142" y="6016132"/>
            <a:ext cx="2149895" cy="214989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447613" y="5996588"/>
            <a:ext cx="2149895" cy="214989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68815" y="2607280"/>
            <a:ext cx="1688030" cy="105953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255053" y="2388373"/>
            <a:ext cx="1013680" cy="172174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888692" y="2516430"/>
            <a:ext cx="1571177" cy="124123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909893" y="2434675"/>
            <a:ext cx="1572584" cy="150968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2894381" y="2516430"/>
            <a:ext cx="1602919" cy="147668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5700335" y="2516430"/>
            <a:ext cx="1541619" cy="1427924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770253" y="6108141"/>
            <a:ext cx="1926788" cy="1926788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4102630" y="6377394"/>
            <a:ext cx="1311002" cy="1495957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6961172" y="6361737"/>
            <a:ext cx="1397994" cy="1397994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0165656" y="6242749"/>
            <a:ext cx="1035814" cy="1841447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2972769" y="6371262"/>
            <a:ext cx="1531525" cy="1214082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5758329" y="6454318"/>
            <a:ext cx="1547512" cy="1253485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133600" y="198840"/>
            <a:ext cx="10002454" cy="796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527"/>
              </a:lnSpc>
            </a:pPr>
            <a:r>
              <a:rPr lang="en-US" sz="5394" spc="431" dirty="0">
                <a:solidFill>
                  <a:srgbClr val="19394B"/>
                </a:solidFill>
                <a:latin typeface="Montaser Arabic semiBold"/>
              </a:rPr>
              <a:t>BACK OFFICE OPS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935" y="4331721"/>
            <a:ext cx="3339602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661"/>
                </a:solidFill>
                <a:latin typeface="Alegreya Bold"/>
              </a:rPr>
              <a:t>Employees &amp; </a:t>
            </a:r>
          </a:p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661"/>
                </a:solidFill>
                <a:latin typeface="Alegreya Bold"/>
              </a:rPr>
              <a:t>Payroll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549366" y="4416466"/>
            <a:ext cx="2417530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Incident Management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871047" y="3904210"/>
            <a:ext cx="3735332" cy="200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endParaRPr/>
          </a:p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Inventory </a:t>
            </a:r>
          </a:p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&amp; Equipment</a:t>
            </a:r>
          </a:p>
          <a:p>
            <a:pPr algn="ctr">
              <a:lnSpc>
                <a:spcPts val="4040"/>
              </a:lnSpc>
              <a:spcBef>
                <a:spcPct val="0"/>
              </a:spcBef>
            </a:pPr>
            <a:endParaRPr lang="en-US" sz="2885">
              <a:solidFill>
                <a:srgbClr val="1A1361"/>
              </a:solidFill>
              <a:latin typeface="Alegreya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2012654" y="4270180"/>
            <a:ext cx="3410872" cy="150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Recruitment Management &amp; Appraisal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912482" y="4351266"/>
            <a:ext cx="3261130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Attendance </a:t>
            </a:r>
          </a:p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&amp; Leave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2935" y="8262882"/>
            <a:ext cx="3339602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661"/>
                </a:solidFill>
                <a:latin typeface="Alegreya Bold"/>
              </a:rPr>
              <a:t>Parent Concern Management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549366" y="8262882"/>
            <a:ext cx="2417530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Parent's Good idea Club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236241" y="8262882"/>
            <a:ext cx="2987711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Circular Management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938862" y="8262882"/>
            <a:ext cx="3735332" cy="150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Surveys &amp; </a:t>
            </a:r>
          </a:p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Feedback</a:t>
            </a:r>
          </a:p>
          <a:p>
            <a:pPr algn="ctr">
              <a:lnSpc>
                <a:spcPts val="4040"/>
              </a:lnSpc>
              <a:spcBef>
                <a:spcPct val="0"/>
              </a:spcBef>
            </a:pPr>
            <a:endParaRPr lang="en-US" sz="2885">
              <a:solidFill>
                <a:srgbClr val="1A1361"/>
              </a:solidFill>
              <a:latin typeface="Alegreya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2012654" y="8262882"/>
            <a:ext cx="3410872" cy="150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Send </a:t>
            </a:r>
          </a:p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Notifications</a:t>
            </a:r>
          </a:p>
          <a:p>
            <a:pPr algn="ctr">
              <a:lnSpc>
                <a:spcPts val="4040"/>
              </a:lnSpc>
              <a:spcBef>
                <a:spcPct val="0"/>
              </a:spcBef>
            </a:pPr>
            <a:endParaRPr lang="en-US" sz="2885">
              <a:solidFill>
                <a:srgbClr val="1A1361"/>
              </a:solidFill>
              <a:latin typeface="Alegreya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4912482" y="8262882"/>
            <a:ext cx="3261130" cy="1501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General </a:t>
            </a:r>
          </a:p>
          <a:p>
            <a:pPr algn="ctr">
              <a:lnSpc>
                <a:spcPts val="4040"/>
              </a:lnSpc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Module</a:t>
            </a:r>
          </a:p>
          <a:p>
            <a:pPr algn="ctr">
              <a:lnSpc>
                <a:spcPts val="4040"/>
              </a:lnSpc>
              <a:spcBef>
                <a:spcPct val="0"/>
              </a:spcBef>
            </a:pPr>
            <a:endParaRPr lang="en-US" sz="2885">
              <a:solidFill>
                <a:srgbClr val="1A1361"/>
              </a:solidFill>
              <a:latin typeface="Alegreya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6521331" y="4452481"/>
            <a:ext cx="2417530" cy="995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  <a:spcBef>
                <a:spcPct val="0"/>
              </a:spcBef>
            </a:pPr>
            <a:r>
              <a:rPr lang="en-US" sz="2885">
                <a:solidFill>
                  <a:srgbClr val="1A1361"/>
                </a:solidFill>
                <a:latin typeface="Alegreya Bold"/>
              </a:rPr>
              <a:t>Visitors &amp; Gate Pass Mgt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1372889" y="862551"/>
            <a:ext cx="15403180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834434" y="1827925"/>
            <a:ext cx="8115300" cy="5391849"/>
            <a:chOff x="0" y="0"/>
            <a:chExt cx="6365240" cy="4229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65240" cy="4229100"/>
            </a:xfrm>
            <a:custGeom>
              <a:avLst/>
              <a:gdLst/>
              <a:ahLst/>
              <a:cxnLst/>
              <a:rect l="l" t="t" r="r" b="b"/>
              <a:pathLst>
                <a:path w="6365240" h="4229100">
                  <a:moveTo>
                    <a:pt x="5951220" y="4229100"/>
                  </a:moveTo>
                  <a:lnTo>
                    <a:pt x="414020" y="4229100"/>
                  </a:lnTo>
                  <a:cubicBezTo>
                    <a:pt x="185420" y="4229100"/>
                    <a:pt x="0" y="4043680"/>
                    <a:pt x="0" y="3816350"/>
                  </a:cubicBezTo>
                  <a:lnTo>
                    <a:pt x="0" y="414020"/>
                  </a:lnTo>
                  <a:cubicBezTo>
                    <a:pt x="0" y="185420"/>
                    <a:pt x="185420" y="0"/>
                    <a:pt x="414020" y="0"/>
                  </a:cubicBezTo>
                  <a:lnTo>
                    <a:pt x="5951220" y="0"/>
                  </a:lnTo>
                  <a:cubicBezTo>
                    <a:pt x="6179820" y="0"/>
                    <a:pt x="6365240" y="185420"/>
                    <a:pt x="6365240" y="414020"/>
                  </a:cubicBezTo>
                  <a:lnTo>
                    <a:pt x="6365240" y="3816350"/>
                  </a:lnTo>
                  <a:cubicBezTo>
                    <a:pt x="6365240" y="4043680"/>
                    <a:pt x="6179820" y="4229100"/>
                    <a:pt x="5951220" y="4229100"/>
                  </a:cubicBezTo>
                  <a:close/>
                </a:path>
              </a:pathLst>
            </a:custGeom>
            <a:blipFill>
              <a:blip r:embed="rId4"/>
              <a:stretch>
                <a:fillRect t="-528" b="-52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4766619" y="173390"/>
            <a:ext cx="8615721" cy="689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83"/>
              </a:lnSpc>
            </a:pPr>
            <a:r>
              <a:rPr lang="en-US" sz="4532" spc="362">
                <a:solidFill>
                  <a:srgbClr val="19394B"/>
                </a:solidFill>
                <a:latin typeface="Montaser Arabic semiBold"/>
              </a:rPr>
              <a:t>CUTTING EDGE FEATURES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34434" y="7509657"/>
            <a:ext cx="8115300" cy="1876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4"/>
              </a:lnSpc>
            </a:pPr>
            <a:r>
              <a:rPr lang="en-US" sz="3706" spc="296">
                <a:solidFill>
                  <a:srgbClr val="050A30"/>
                </a:solidFill>
                <a:latin typeface="Cerebri Bold"/>
              </a:rPr>
              <a:t>Meeting the Gold Standard for Accounting Reports</a:t>
            </a:r>
          </a:p>
          <a:p>
            <a:pPr algn="ctr">
              <a:lnSpc>
                <a:spcPts val="3033"/>
              </a:lnSpc>
            </a:pPr>
            <a:r>
              <a:rPr lang="en-US" sz="2507" spc="200">
                <a:solidFill>
                  <a:srgbClr val="050A30"/>
                </a:solidFill>
                <a:latin typeface="Cerebri Bold"/>
              </a:rPr>
              <a:t>Impeccable internal consistency in matching reports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25982" y="1827925"/>
            <a:ext cx="8204846" cy="5451345"/>
            <a:chOff x="0" y="0"/>
            <a:chExt cx="6365240" cy="422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65240" cy="4229100"/>
            </a:xfrm>
            <a:custGeom>
              <a:avLst/>
              <a:gdLst/>
              <a:ahLst/>
              <a:cxnLst/>
              <a:rect l="l" t="t" r="r" b="b"/>
              <a:pathLst>
                <a:path w="6365240" h="4229100">
                  <a:moveTo>
                    <a:pt x="5951220" y="4229100"/>
                  </a:moveTo>
                  <a:lnTo>
                    <a:pt x="414020" y="4229100"/>
                  </a:lnTo>
                  <a:cubicBezTo>
                    <a:pt x="185420" y="4229100"/>
                    <a:pt x="0" y="4043680"/>
                    <a:pt x="0" y="3816350"/>
                  </a:cubicBezTo>
                  <a:lnTo>
                    <a:pt x="0" y="414020"/>
                  </a:lnTo>
                  <a:cubicBezTo>
                    <a:pt x="0" y="185420"/>
                    <a:pt x="185420" y="0"/>
                    <a:pt x="414020" y="0"/>
                  </a:cubicBezTo>
                  <a:lnTo>
                    <a:pt x="5951220" y="0"/>
                  </a:lnTo>
                  <a:cubicBezTo>
                    <a:pt x="6179820" y="0"/>
                    <a:pt x="6365240" y="185420"/>
                    <a:pt x="6365240" y="414020"/>
                  </a:cubicBezTo>
                  <a:lnTo>
                    <a:pt x="6365240" y="3816350"/>
                  </a:lnTo>
                  <a:cubicBezTo>
                    <a:pt x="6365240" y="4043680"/>
                    <a:pt x="6179820" y="4229100"/>
                    <a:pt x="5951220" y="4229100"/>
                  </a:cubicBezTo>
                  <a:close/>
                </a:path>
              </a:pathLst>
            </a:custGeom>
            <a:blipFill>
              <a:blip r:embed="rId5"/>
              <a:stretch>
                <a:fillRect t="-91" b="-9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04651" y="7784241"/>
            <a:ext cx="7427730" cy="95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4"/>
              </a:lnSpc>
            </a:pPr>
            <a:r>
              <a:rPr lang="en-US" sz="3747" spc="299">
                <a:solidFill>
                  <a:srgbClr val="050A30"/>
                </a:solidFill>
                <a:latin typeface="Cerebri Bold"/>
              </a:rPr>
              <a:t>Lightening Fast Reports</a:t>
            </a:r>
          </a:p>
          <a:p>
            <a:pPr algn="ctr">
              <a:lnSpc>
                <a:spcPts val="3067"/>
              </a:lnSpc>
            </a:pPr>
            <a:r>
              <a:rPr lang="en-US" sz="2535" spc="202">
                <a:solidFill>
                  <a:srgbClr val="050A30"/>
                </a:solidFill>
                <a:latin typeface="Cerebri Bold"/>
              </a:rPr>
              <a:t>6 Million records populated in 2 minutes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79249" y="1187450"/>
            <a:ext cx="16219147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40153" y="1845304"/>
            <a:ext cx="7983001" cy="5303949"/>
            <a:chOff x="0" y="0"/>
            <a:chExt cx="6365240" cy="4229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65240" cy="4229100"/>
            </a:xfrm>
            <a:custGeom>
              <a:avLst/>
              <a:gdLst/>
              <a:ahLst/>
              <a:cxnLst/>
              <a:rect l="l" t="t" r="r" b="b"/>
              <a:pathLst>
                <a:path w="6365240" h="4229100">
                  <a:moveTo>
                    <a:pt x="5951220" y="4229100"/>
                  </a:moveTo>
                  <a:lnTo>
                    <a:pt x="414020" y="4229100"/>
                  </a:lnTo>
                  <a:cubicBezTo>
                    <a:pt x="185420" y="4229100"/>
                    <a:pt x="0" y="4043680"/>
                    <a:pt x="0" y="3816350"/>
                  </a:cubicBezTo>
                  <a:lnTo>
                    <a:pt x="0" y="414020"/>
                  </a:lnTo>
                  <a:cubicBezTo>
                    <a:pt x="0" y="185420"/>
                    <a:pt x="185420" y="0"/>
                    <a:pt x="414020" y="0"/>
                  </a:cubicBezTo>
                  <a:lnTo>
                    <a:pt x="5951220" y="0"/>
                  </a:lnTo>
                  <a:cubicBezTo>
                    <a:pt x="6179820" y="0"/>
                    <a:pt x="6365240" y="185420"/>
                    <a:pt x="6365240" y="414020"/>
                  </a:cubicBezTo>
                  <a:lnTo>
                    <a:pt x="6365240" y="3816350"/>
                  </a:lnTo>
                  <a:cubicBezTo>
                    <a:pt x="6365240" y="4043680"/>
                    <a:pt x="6179820" y="4229100"/>
                    <a:pt x="5951220" y="4229100"/>
                  </a:cubicBezTo>
                  <a:close/>
                </a:path>
              </a:pathLst>
            </a:custGeom>
            <a:blipFill>
              <a:blip r:embed="rId4"/>
              <a:stretch>
                <a:fillRect t="-194" b="-194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781486" y="1845304"/>
            <a:ext cx="7983001" cy="5303949"/>
            <a:chOff x="0" y="0"/>
            <a:chExt cx="6365240" cy="4229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65240" cy="4229100"/>
            </a:xfrm>
            <a:custGeom>
              <a:avLst/>
              <a:gdLst/>
              <a:ahLst/>
              <a:cxnLst/>
              <a:rect l="l" t="t" r="r" b="b"/>
              <a:pathLst>
                <a:path w="6365240" h="4229100">
                  <a:moveTo>
                    <a:pt x="5951220" y="4229100"/>
                  </a:moveTo>
                  <a:lnTo>
                    <a:pt x="414020" y="4229100"/>
                  </a:lnTo>
                  <a:cubicBezTo>
                    <a:pt x="185420" y="4229100"/>
                    <a:pt x="0" y="4043680"/>
                    <a:pt x="0" y="3816350"/>
                  </a:cubicBezTo>
                  <a:lnTo>
                    <a:pt x="0" y="414020"/>
                  </a:lnTo>
                  <a:cubicBezTo>
                    <a:pt x="0" y="185420"/>
                    <a:pt x="185420" y="0"/>
                    <a:pt x="414020" y="0"/>
                  </a:cubicBezTo>
                  <a:lnTo>
                    <a:pt x="5951220" y="0"/>
                  </a:lnTo>
                  <a:cubicBezTo>
                    <a:pt x="6179820" y="0"/>
                    <a:pt x="6365240" y="185420"/>
                    <a:pt x="6365240" y="414020"/>
                  </a:cubicBezTo>
                  <a:lnTo>
                    <a:pt x="6365240" y="3816350"/>
                  </a:lnTo>
                  <a:cubicBezTo>
                    <a:pt x="6365240" y="4043680"/>
                    <a:pt x="6179820" y="4229100"/>
                    <a:pt x="5951220" y="4229100"/>
                  </a:cubicBezTo>
                  <a:close/>
                </a:path>
              </a:pathLst>
            </a:custGeom>
            <a:blipFill>
              <a:blip r:embed="rId5"/>
              <a:stretch>
                <a:fillRect t="-1067" b="-4769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4524865" y="283233"/>
            <a:ext cx="8996578" cy="72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26"/>
              </a:lnSpc>
            </a:pPr>
            <a:r>
              <a:rPr lang="en-US" sz="4732" spc="378">
                <a:solidFill>
                  <a:srgbClr val="19394B"/>
                </a:solidFill>
                <a:latin typeface="Montaser Arabic semiBold"/>
              </a:rPr>
              <a:t>CUTTING EDGE FEATURES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8259" y="7320703"/>
            <a:ext cx="8204896" cy="189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7"/>
              </a:lnSpc>
            </a:pPr>
            <a:r>
              <a:rPr lang="en-US" sz="3700" spc="296">
                <a:solidFill>
                  <a:srgbClr val="050A30"/>
                </a:solidFill>
                <a:latin typeface="Cerebri Bold"/>
              </a:rPr>
              <a:t>Calibrated </a:t>
            </a:r>
          </a:p>
          <a:p>
            <a:pPr algn="ctr">
              <a:lnSpc>
                <a:spcPts val="4477"/>
              </a:lnSpc>
            </a:pPr>
            <a:r>
              <a:rPr lang="en-US" sz="3700" spc="296">
                <a:solidFill>
                  <a:srgbClr val="050A30"/>
                </a:solidFill>
                <a:latin typeface="Cerebri Bold"/>
              </a:rPr>
              <a:t>Randomization</a:t>
            </a:r>
          </a:p>
          <a:p>
            <a:pPr algn="ctr">
              <a:lnSpc>
                <a:spcPts val="3145"/>
              </a:lnSpc>
            </a:pPr>
            <a:r>
              <a:rPr lang="en-US" sz="2599" spc="207">
                <a:solidFill>
                  <a:srgbClr val="050A30"/>
                </a:solidFill>
                <a:latin typeface="Cerebri Bold"/>
              </a:rPr>
              <a:t>Not just sequence juggling but true randomization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81486" y="7294012"/>
            <a:ext cx="7832802" cy="1692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600" spc="223">
                <a:solidFill>
                  <a:srgbClr val="050A30"/>
                </a:solidFill>
                <a:latin typeface="Cerebri Bold"/>
              </a:rPr>
              <a:t>Transport Invoice &amp; Payment Automation</a:t>
            </a:r>
          </a:p>
          <a:p>
            <a:pPr algn="ctr">
              <a:lnSpc>
                <a:spcPts val="2774"/>
              </a:lnSpc>
            </a:pPr>
            <a:r>
              <a:rPr lang="en-US" sz="2499" spc="154">
                <a:solidFill>
                  <a:srgbClr val="050A30"/>
                </a:solidFill>
                <a:latin typeface="Cerebri Bold"/>
              </a:rPr>
              <a:t>Auto Assign of routes &amp; invoice generation instantly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525260" y="184366"/>
            <a:ext cx="1468079" cy="145661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60896" y="269875"/>
            <a:ext cx="4655218" cy="15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050A30"/>
                </a:solidFill>
                <a:latin typeface="Cerebri Bold"/>
              </a:rPr>
              <a:t>TABLE OF CONTENTS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0896" y="2799654"/>
            <a:ext cx="8137049" cy="7245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Chairman’s Dashboard Review 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Lead Management, Pre admissions 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Fees Management 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Transport Automation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Class Management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LMS (Learning Management System)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Doubt Management</a:t>
            </a:r>
          </a:p>
          <a:p>
            <a:pPr marL="0" lvl="0" indent="0" algn="l">
              <a:lnSpc>
                <a:spcPts val="7299"/>
              </a:lnSpc>
            </a:pPr>
            <a:r>
              <a:rPr lang="en-US" sz="3363" u="none" dirty="0">
                <a:solidFill>
                  <a:srgbClr val="050A30"/>
                </a:solidFill>
                <a:latin typeface="Alegreya Bold"/>
              </a:rPr>
              <a:t>Inventory  &amp; Utility Management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01537" y="2831345"/>
            <a:ext cx="1015121" cy="7213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01</a:t>
            </a:r>
          </a:p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02</a:t>
            </a:r>
          </a:p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03</a:t>
            </a:r>
          </a:p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04</a:t>
            </a:r>
          </a:p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05</a:t>
            </a:r>
          </a:p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06</a:t>
            </a:r>
          </a:p>
          <a:p>
            <a:pPr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07</a:t>
            </a:r>
          </a:p>
          <a:p>
            <a:pPr marL="0" lvl="0" indent="0" algn="r">
              <a:lnSpc>
                <a:spcPts val="7266"/>
              </a:lnSpc>
            </a:pPr>
            <a:r>
              <a:rPr lang="en-US" sz="3348">
                <a:solidFill>
                  <a:srgbClr val="050A30"/>
                </a:solidFill>
                <a:latin typeface="Alegreya Bold"/>
              </a:rPr>
              <a:t>08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81818" y="2799654"/>
            <a:ext cx="6877482" cy="6358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91"/>
              </a:lnSpc>
            </a:pPr>
            <a:r>
              <a:rPr lang="en-US" sz="3359">
                <a:solidFill>
                  <a:srgbClr val="050A30"/>
                </a:solidFill>
                <a:latin typeface="Alegreya Bold"/>
              </a:rPr>
              <a:t>Library Management</a:t>
            </a:r>
          </a:p>
          <a:p>
            <a:pPr marL="0" lvl="0" indent="0" algn="l">
              <a:lnSpc>
                <a:spcPts val="7291"/>
              </a:lnSpc>
            </a:pPr>
            <a:r>
              <a:rPr lang="en-US" sz="3359" u="none">
                <a:solidFill>
                  <a:srgbClr val="050A30"/>
                </a:solidFill>
                <a:latin typeface="Alegreya Bold"/>
              </a:rPr>
              <a:t>Student Analytics Report</a:t>
            </a:r>
          </a:p>
          <a:p>
            <a:pPr marL="0" lvl="0" indent="0" algn="l">
              <a:lnSpc>
                <a:spcPts val="7291"/>
              </a:lnSpc>
            </a:pPr>
            <a:r>
              <a:rPr lang="en-US" sz="3359" u="none">
                <a:solidFill>
                  <a:srgbClr val="050A30"/>
                </a:solidFill>
                <a:latin typeface="Alegreya Bold"/>
              </a:rPr>
              <a:t>Online tests </a:t>
            </a:r>
          </a:p>
          <a:p>
            <a:pPr marL="0" lvl="0" indent="0" algn="l">
              <a:lnSpc>
                <a:spcPts val="7291"/>
              </a:lnSpc>
            </a:pPr>
            <a:r>
              <a:rPr lang="en-US" sz="3359" u="none">
                <a:solidFill>
                  <a:srgbClr val="050A30"/>
                </a:solidFill>
                <a:latin typeface="Alegreya Bold"/>
              </a:rPr>
              <a:t>Student's Communication</a:t>
            </a:r>
          </a:p>
          <a:p>
            <a:pPr marL="0" lvl="0" indent="0" algn="l">
              <a:lnSpc>
                <a:spcPts val="7291"/>
              </a:lnSpc>
            </a:pPr>
            <a:r>
              <a:rPr lang="en-US" sz="3359" u="none">
                <a:solidFill>
                  <a:srgbClr val="050A30"/>
                </a:solidFill>
                <a:latin typeface="Alegreya Bold"/>
              </a:rPr>
              <a:t>Time Table Automation</a:t>
            </a:r>
          </a:p>
          <a:p>
            <a:pPr marL="0" lvl="0" indent="0" algn="l">
              <a:lnSpc>
                <a:spcPts val="7291"/>
              </a:lnSpc>
            </a:pPr>
            <a:r>
              <a:rPr lang="en-US" sz="3359" u="none">
                <a:solidFill>
                  <a:srgbClr val="050A30"/>
                </a:solidFill>
                <a:latin typeface="Alegreya Bold"/>
              </a:rPr>
              <a:t>Custom Report Card</a:t>
            </a:r>
          </a:p>
          <a:p>
            <a:pPr marL="0" lvl="0" indent="0" algn="l">
              <a:lnSpc>
                <a:spcPts val="7291"/>
              </a:lnSpc>
            </a:pPr>
            <a:r>
              <a:rPr lang="en-US" sz="3359" u="none">
                <a:solidFill>
                  <a:srgbClr val="050A30"/>
                </a:solidFill>
                <a:latin typeface="Alegreya Bold"/>
              </a:rPr>
              <a:t>Your App On Playstore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397379" y="2799654"/>
            <a:ext cx="861921" cy="720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09</a:t>
            </a:r>
          </a:p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10</a:t>
            </a:r>
          </a:p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11</a:t>
            </a:r>
          </a:p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12</a:t>
            </a:r>
          </a:p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13</a:t>
            </a:r>
          </a:p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14</a:t>
            </a:r>
          </a:p>
          <a:p>
            <a:pPr algn="r">
              <a:lnSpc>
                <a:spcPts val="7269"/>
              </a:lnSpc>
            </a:pPr>
            <a:r>
              <a:rPr lang="en-US" sz="3350">
                <a:solidFill>
                  <a:srgbClr val="050A30"/>
                </a:solidFill>
                <a:latin typeface="Alegreya Bold"/>
              </a:rPr>
              <a:t>15</a:t>
            </a:r>
          </a:p>
          <a:p>
            <a:pPr marL="0" lvl="0" indent="0" algn="r">
              <a:lnSpc>
                <a:spcPts val="7269"/>
              </a:lnSpc>
            </a:pPr>
            <a:endParaRPr lang="en-US" sz="3350">
              <a:solidFill>
                <a:srgbClr val="050A30"/>
              </a:solidFill>
              <a:latin typeface="Alegreya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24637" y="198469"/>
            <a:ext cx="4964218" cy="10088531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99744" t="-18898" r="-155997" b="-4050"/>
              </a:stretch>
            </a:blip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98396" y="41491"/>
            <a:ext cx="1231782" cy="1222159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6162404" y="9668759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5388855" y="1955206"/>
            <a:ext cx="12841324" cy="7052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Student Count - Reconciliation, daily admissions, TC and Net Increase in student strength in School.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Operational Key data - Teacher's On Leave, Upcoming Exams &amp; ECA Activity &amp; Daily Student Attendance.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Summary of homework &amp; study materials assigned to students on daily basis with complete drill-down.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Key daily performance parameters like Enquiries, lead Generation, Registration &amp; Admissions.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Quick Access to Notices posted in school, Pics of events in the school and quick links to key MIS reports that can be customised as per the user.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Fee Defaulter summary for all quarters/months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Complete Unpaid Invoice summary with deep drill-down feature on a single click</a:t>
            </a:r>
          </a:p>
          <a:p>
            <a:pPr marL="617631" lvl="1" indent="-308815">
              <a:lnSpc>
                <a:spcPts val="4005"/>
              </a:lnSpc>
              <a:buFont typeface="Arial"/>
              <a:buChar char="•"/>
            </a:pPr>
            <a:r>
              <a:rPr lang="en-US" sz="2860">
                <a:solidFill>
                  <a:srgbClr val="000000"/>
                </a:solidFill>
                <a:latin typeface="Alegreya Bold"/>
              </a:rPr>
              <a:t>Fees Concession summary with quick access to details.</a:t>
            </a:r>
          </a:p>
          <a:p>
            <a:pPr>
              <a:lnSpc>
                <a:spcPts val="4005"/>
              </a:lnSpc>
            </a:pPr>
            <a:endParaRPr lang="en-US" sz="2860">
              <a:solidFill>
                <a:srgbClr val="000000"/>
              </a:solidFill>
              <a:latin typeface="Alegreya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697599" y="269875"/>
            <a:ext cx="10926257" cy="15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50"/>
              </a:lnSpc>
            </a:pPr>
            <a:r>
              <a:rPr lang="en-US" sz="5000" spc="400">
                <a:solidFill>
                  <a:srgbClr val="19394B"/>
                </a:solidFill>
                <a:latin typeface="Montaser Arabic semiBold"/>
              </a:rPr>
              <a:t>CHAIRMAN’S </a:t>
            </a:r>
          </a:p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DASHBOARD REVIEW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78556" y="9332495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095006" y="130845"/>
            <a:ext cx="4948663" cy="1005692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6082" r="-608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864321" y="2402450"/>
            <a:ext cx="601550" cy="104272"/>
            <a:chOff x="0" y="0"/>
            <a:chExt cx="2069786" cy="3587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203533" y="10020729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3533" y="130845"/>
            <a:ext cx="1231782" cy="122215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0" y="2322588"/>
            <a:ext cx="6447475" cy="342522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46267" y="5735519"/>
            <a:ext cx="6636941" cy="3525875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0" y="6393289"/>
            <a:ext cx="6653348" cy="238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Create custom links</a:t>
            </a:r>
          </a:p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Leads from multiple Sources</a:t>
            </a:r>
          </a:p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Lower TAT between Lead generation &amp; Closure</a:t>
            </a:r>
          </a:p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Constant Connect with parents</a:t>
            </a:r>
          </a:p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Counsellor Performance measurement</a:t>
            </a:r>
          </a:p>
          <a:p>
            <a:pPr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Alegreya Bold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301808" y="2235066"/>
            <a:ext cx="6612222" cy="351274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447475" y="5747809"/>
            <a:ext cx="6607984" cy="351049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718089" y="5951464"/>
            <a:ext cx="309789" cy="30978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286212" y="5553049"/>
            <a:ext cx="326841" cy="32684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4868076" y="5143500"/>
            <a:ext cx="323817" cy="32381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5455993" y="4692780"/>
            <a:ext cx="343185" cy="34318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6050493" y="4296291"/>
            <a:ext cx="330217" cy="33021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6644865" y="3905910"/>
            <a:ext cx="294397" cy="294397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7251538" y="3484113"/>
            <a:ext cx="308292" cy="308292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3651908" y="6331059"/>
            <a:ext cx="461201" cy="0"/>
          </a:xfrm>
          <a:prstGeom prst="line">
            <a:avLst/>
          </a:prstGeom>
          <a:ln w="38100" cap="flat">
            <a:solidFill>
              <a:srgbClr val="1A166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14221873" y="5913364"/>
            <a:ext cx="474571" cy="0"/>
          </a:xfrm>
          <a:prstGeom prst="line">
            <a:avLst/>
          </a:prstGeom>
          <a:ln w="38100" cap="flat">
            <a:solidFill>
              <a:srgbClr val="1A166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4811749" y="5503109"/>
            <a:ext cx="474571" cy="0"/>
          </a:xfrm>
          <a:prstGeom prst="line">
            <a:avLst/>
          </a:prstGeom>
          <a:ln w="38100" cap="flat">
            <a:solidFill>
              <a:srgbClr val="1A166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15399825" y="5086350"/>
            <a:ext cx="474571" cy="0"/>
          </a:xfrm>
          <a:prstGeom prst="line">
            <a:avLst/>
          </a:prstGeom>
          <a:ln w="38100" cap="flat">
            <a:solidFill>
              <a:srgbClr val="007AF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15978316" y="4664205"/>
            <a:ext cx="474571" cy="0"/>
          </a:xfrm>
          <a:prstGeom prst="line">
            <a:avLst/>
          </a:prstGeom>
          <a:ln w="38100" cap="flat">
            <a:solidFill>
              <a:srgbClr val="FF161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16554779" y="4248666"/>
            <a:ext cx="474571" cy="0"/>
          </a:xfrm>
          <a:prstGeom prst="line">
            <a:avLst/>
          </a:prstGeom>
          <a:ln w="38100" cap="flat">
            <a:solidFill>
              <a:srgbClr val="FF161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17149349" y="3829710"/>
            <a:ext cx="474571" cy="0"/>
          </a:xfrm>
          <a:prstGeom prst="line">
            <a:avLst/>
          </a:prstGeom>
          <a:ln w="38100" cap="flat">
            <a:solidFill>
              <a:srgbClr val="FF161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3481475" y="1626444"/>
            <a:ext cx="696146" cy="696144"/>
            <a:chOff x="0" y="0"/>
            <a:chExt cx="6350025" cy="6350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4"/>
              <a:stretch>
                <a:fillRect l="-21031" t="-23472" r="-95750" b="-20416"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6301808" y="5317054"/>
            <a:ext cx="6447475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50A30"/>
                </a:solidFill>
                <a:latin typeface="Alegreya Bold"/>
              </a:rPr>
              <a:t>Pre-Addmissions, Admissions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50A30"/>
              </a:solidFill>
              <a:latin typeface="Alegreya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542459" y="2869664"/>
            <a:ext cx="6485871" cy="2566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Alegreya Bold"/>
              </a:rPr>
              <a:t>Pre-admission Module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Alegreya Bold"/>
              </a:rPr>
              <a:t>Admit Card ID Module</a:t>
            </a:r>
          </a:p>
          <a:p>
            <a:pPr marL="431801" lvl="1" indent="-215900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legreya Bold"/>
              </a:rPr>
              <a:t>Integrated Fee Management for New admissions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Alegreya Bold"/>
              </a:rPr>
              <a:t>Approval Mail Received by the Principal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Alegreya Bold"/>
              </a:rPr>
              <a:t>Invoice Concession approval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Alegreya Bold"/>
              </a:rPr>
              <a:t>Invoice for parent to pay</a:t>
            </a:r>
          </a:p>
          <a:p>
            <a:pPr>
              <a:lnSpc>
                <a:spcPts val="2940"/>
              </a:lnSpc>
            </a:pPr>
            <a:endParaRPr lang="en-US" sz="2100">
              <a:solidFill>
                <a:srgbClr val="FFFFFF"/>
              </a:solidFill>
              <a:latin typeface="Alegreya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03533" y="3216683"/>
            <a:ext cx="6098276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Lead Generation Digital Marketing Campaign</a:t>
            </a:r>
          </a:p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Lead Conversion with CRM</a:t>
            </a:r>
          </a:p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FFFFFF"/>
                </a:solidFill>
                <a:latin typeface="Alegreya Bold"/>
              </a:rPr>
              <a:t>Optimising digital marketing Performance</a:t>
            </a:r>
          </a:p>
          <a:p>
            <a:pPr>
              <a:lnSpc>
                <a:spcPts val="3219"/>
              </a:lnSpc>
            </a:pPr>
            <a:endParaRPr lang="en-US" sz="2299">
              <a:solidFill>
                <a:srgbClr val="FFFFFF"/>
              </a:solidFill>
              <a:latin typeface="Alegreya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869200" y="741925"/>
            <a:ext cx="9170325" cy="15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LEAD MANAGEMENT, PRE ADMISSIONS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119684" y="9684465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233" y="5233611"/>
            <a:ext cx="6098276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50A30"/>
                </a:solidFill>
                <a:latin typeface="Alegreya Bold"/>
              </a:rPr>
              <a:t>Lead Management Integrated Digital 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50A30"/>
                </a:solidFill>
                <a:latin typeface="Alegreya Bold"/>
              </a:rPr>
              <a:t>Marketing with CRM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01808" y="9184559"/>
            <a:ext cx="6447475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50A30"/>
                </a:solidFill>
                <a:latin typeface="Alegreya Bold"/>
              </a:rPr>
              <a:t>Enquiry, Online Tests, Results 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50A30"/>
              </a:solidFill>
              <a:latin typeface="Alegreya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-139367" y="9213769"/>
            <a:ext cx="6098276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50A30"/>
                </a:solidFill>
                <a:latin typeface="Alegreya Bold"/>
              </a:rPr>
              <a:t>Lead Management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510975" y="6321534"/>
            <a:ext cx="6238308" cy="260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643" lvl="1" indent="-227321">
              <a:lnSpc>
                <a:spcPts val="2948"/>
              </a:lnSpc>
              <a:buFont typeface="Arial"/>
              <a:buChar char="•"/>
            </a:pPr>
            <a:r>
              <a:rPr lang="en-US" sz="2105">
                <a:solidFill>
                  <a:srgbClr val="FFFFFF"/>
                </a:solidFill>
                <a:latin typeface="Alegreya Bold"/>
              </a:rPr>
              <a:t>Enquiry &amp; Prospectus Module</a:t>
            </a:r>
          </a:p>
          <a:p>
            <a:pPr marL="454643" lvl="1" indent="-227321">
              <a:lnSpc>
                <a:spcPts val="2948"/>
              </a:lnSpc>
              <a:buFont typeface="Arial"/>
              <a:buChar char="•"/>
            </a:pPr>
            <a:r>
              <a:rPr lang="en-US" sz="2105">
                <a:solidFill>
                  <a:srgbClr val="FFFFFF"/>
                </a:solidFill>
                <a:latin typeface="Alegreya Bold"/>
              </a:rPr>
              <a:t>Automated Workflow for Admissions</a:t>
            </a:r>
          </a:p>
          <a:p>
            <a:pPr marL="454643" lvl="1" indent="-227321">
              <a:lnSpc>
                <a:spcPts val="2948"/>
              </a:lnSpc>
              <a:buFont typeface="Arial"/>
              <a:buChar char="•"/>
            </a:pPr>
            <a:r>
              <a:rPr lang="en-US" sz="2105">
                <a:solidFill>
                  <a:srgbClr val="FFFFFF"/>
                </a:solidFill>
                <a:latin typeface="Alegreya Bold"/>
              </a:rPr>
              <a:t>Ready to use tests available for online admissions</a:t>
            </a:r>
          </a:p>
          <a:p>
            <a:pPr marL="454643" lvl="1" indent="-227321">
              <a:lnSpc>
                <a:spcPts val="2948"/>
              </a:lnSpc>
              <a:buFont typeface="Arial"/>
              <a:buChar char="•"/>
            </a:pPr>
            <a:r>
              <a:rPr lang="en-US" sz="2105">
                <a:solidFill>
                  <a:srgbClr val="FFFFFF"/>
                </a:solidFill>
                <a:latin typeface="Alegreya Bold"/>
              </a:rPr>
              <a:t>Online proctoring, Auto- Evaluation, Varied question formats</a:t>
            </a:r>
          </a:p>
          <a:p>
            <a:pPr marL="454643" lvl="1" indent="-227321">
              <a:lnSpc>
                <a:spcPts val="2948"/>
              </a:lnSpc>
              <a:buFont typeface="Arial"/>
              <a:buChar char="•"/>
            </a:pPr>
            <a:r>
              <a:rPr lang="en-US" sz="2105">
                <a:solidFill>
                  <a:srgbClr val="FFFFFF"/>
                </a:solidFill>
                <a:latin typeface="Alegreya Bold"/>
              </a:rPr>
              <a:t>Admission Test Result Publication</a:t>
            </a:r>
          </a:p>
          <a:p>
            <a:pPr>
              <a:lnSpc>
                <a:spcPts val="2948"/>
              </a:lnSpc>
            </a:pPr>
            <a:endParaRPr lang="en-US" sz="2105">
              <a:solidFill>
                <a:srgbClr val="FFFFFF"/>
              </a:solidFill>
              <a:latin typeface="Alegreya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304991" y="115040"/>
            <a:ext cx="4948663" cy="1005692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6" r="-4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098047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04</a:t>
            </a:r>
          </a:p>
        </p:txBody>
      </p:sp>
      <p:sp>
        <p:nvSpPr>
          <p:cNvPr id="7" name="AutoShape 7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642903" y="1123110"/>
            <a:ext cx="601550" cy="104272"/>
            <a:chOff x="0" y="0"/>
            <a:chExt cx="2069786" cy="3587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5613676" y="1465507"/>
            <a:ext cx="12362216" cy="8336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Fee Dashboard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Fee Management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Tally Compliant &amp; Integrated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Discount &amp; Online approval Functionality for Admission Fees payment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Deferral or Partial Payment Online for Admission Fees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Exhaustive Reports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Fee Notifications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Reporting &amp; MIS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Admin Platform - Easy Collection of Pending fees across sessions through Single Unified window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000000"/>
                </a:solidFill>
                <a:latin typeface="Alegreya Bold"/>
              </a:rPr>
              <a:t>Parent's App - Single Unified window in the SchoolBellQ* App for Payment of Pending fees across sessions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B53827"/>
                </a:solidFill>
                <a:latin typeface="Alegreya Bold"/>
              </a:rPr>
              <a:t>Credit note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B53827"/>
                </a:solidFill>
                <a:latin typeface="Alegreya Bold"/>
              </a:rPr>
              <a:t>Advance Fees Payment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B53827"/>
                </a:solidFill>
                <a:latin typeface="Alegreya Bold"/>
              </a:rPr>
              <a:t>Speed prowess- 6 million  fields report</a:t>
            </a:r>
          </a:p>
          <a:p>
            <a:pPr marL="540235" lvl="1" indent="-270118">
              <a:lnSpc>
                <a:spcPts val="3503"/>
              </a:lnSpc>
              <a:buFont typeface="Arial"/>
              <a:buChar char="•"/>
            </a:pPr>
            <a:r>
              <a:rPr lang="en-US" sz="2502" dirty="0">
                <a:solidFill>
                  <a:srgbClr val="B53827"/>
                </a:solidFill>
                <a:latin typeface="Alegreya Bold"/>
              </a:rPr>
              <a:t>Accuracy prowess - 3 reports internal consistency matching ( student fee new report, daily fee collection, class wise MKS (matching with difference in 2 reports to arrive at daily collections report)</a:t>
            </a:r>
          </a:p>
          <a:p>
            <a:pPr>
              <a:lnSpc>
                <a:spcPts val="3643"/>
              </a:lnSpc>
            </a:pPr>
            <a:endParaRPr lang="en-US" sz="2502" dirty="0">
              <a:solidFill>
                <a:srgbClr val="B53827"/>
              </a:solidFill>
              <a:latin typeface="Alegreya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2903" y="273050"/>
            <a:ext cx="917032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FEES MANAGEMENT 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091869" y="38840"/>
            <a:ext cx="4948663" cy="1005692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7670" t="-3769" r="-6420" b="-10214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>
            <a:off x="446013" y="100576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888903" y="1185754"/>
            <a:ext cx="601550" cy="104272"/>
            <a:chOff x="0" y="0"/>
            <a:chExt cx="2069786" cy="3587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021" y="67868"/>
            <a:ext cx="1231782" cy="122215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1531305" y="96521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9016" y="1642365"/>
            <a:ext cx="12299224" cy="778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A holistic transport management module encompassing Bus, Fleet, Route and corresponding fees linked to the students.</a:t>
            </a:r>
          </a:p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Complete details if the Bus including Driver details, Photo, contact details ad GPS Id etc with assigned route to ply</a:t>
            </a:r>
          </a:p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Bus Routes can be composed by assigning multiple stops.Route staff like driver, helper &amp; Guard can be allocated.</a:t>
            </a:r>
          </a:p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Bus stops with the GPS location with precise lat-long and distances can be defined on the route and financial charges be assigned.</a:t>
            </a:r>
          </a:p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Route &amp; Stop Allocation with financial linking</a:t>
            </a:r>
          </a:p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Auto Allocation of Transport - Parents can choose their stops for pickup &amp; drop locations</a:t>
            </a:r>
          </a:p>
          <a:p>
            <a:pPr marL="734540" lvl="1" indent="-367270" algn="just">
              <a:lnSpc>
                <a:spcPts val="4763"/>
              </a:lnSpc>
              <a:buFont typeface="Arial"/>
              <a:buChar char="•"/>
            </a:pPr>
            <a:r>
              <a:rPr lang="en-US" sz="3402">
                <a:solidFill>
                  <a:srgbClr val="000000"/>
                </a:solidFill>
                <a:latin typeface="Alegreya Bold"/>
              </a:rPr>
              <a:t>Auto Invoice generation &amp; assignment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1678" y="301122"/>
            <a:ext cx="10107709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TRANSPORT AUTOMATION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304991" y="115040"/>
            <a:ext cx="4948663" cy="1005692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6" r="-4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098047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06</a:t>
            </a:r>
          </a:p>
        </p:txBody>
      </p:sp>
      <p:sp>
        <p:nvSpPr>
          <p:cNvPr id="7" name="AutoShape 7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623853" y="1085850"/>
            <a:ext cx="601550" cy="104272"/>
            <a:chOff x="0" y="0"/>
            <a:chExt cx="2069786" cy="3587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479783" y="1270524"/>
            <a:ext cx="12954640" cy="9759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Assigning &amp; Re-assigning Roll numbers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Attendance Management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Attendance Report Analysis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Temporary ID Cards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Gallery Management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Student Teacher Chat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Diary Management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Extracurricular Activities Management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Co-scholastic certificates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Close looping Homework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Syllabus Planning integrated with timetable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Unit &amp; Lesson Plan Management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Report Card Automation</a:t>
            </a:r>
          </a:p>
          <a:p>
            <a:pPr marL="749697" lvl="1" indent="-374848">
              <a:lnSpc>
                <a:spcPts val="4861"/>
              </a:lnSpc>
              <a:buFont typeface="Arial"/>
              <a:buChar char="•"/>
            </a:pPr>
            <a:r>
              <a:rPr lang="en-US" sz="3472">
                <a:solidFill>
                  <a:srgbClr val="000000"/>
                </a:solidFill>
                <a:latin typeface="Alegreya"/>
              </a:rPr>
              <a:t>Student Analytics Report</a:t>
            </a:r>
          </a:p>
          <a:p>
            <a:pPr>
              <a:lnSpc>
                <a:spcPts val="4861"/>
              </a:lnSpc>
            </a:pPr>
            <a:endParaRPr lang="en-US" sz="3472">
              <a:solidFill>
                <a:srgbClr val="000000"/>
              </a:solidFill>
              <a:latin typeface="Alegreya"/>
            </a:endParaRPr>
          </a:p>
          <a:p>
            <a:pPr>
              <a:lnSpc>
                <a:spcPts val="5034"/>
              </a:lnSpc>
            </a:pPr>
            <a:endParaRPr lang="en-US" sz="3472">
              <a:solidFill>
                <a:srgbClr val="000000"/>
              </a:solidFill>
              <a:latin typeface="Alegrey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42903" y="273050"/>
            <a:ext cx="917032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CLASS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631" b="631"/>
          <a:stretch>
            <a:fillRect/>
          </a:stretch>
        </p:blipFill>
        <p:spPr>
          <a:xfrm>
            <a:off x="2069785" y="1176845"/>
            <a:ext cx="14528144" cy="875488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7601" b="91647"/>
          <a:stretch>
            <a:fillRect/>
          </a:stretch>
        </p:blipFill>
        <p:spPr>
          <a:xfrm>
            <a:off x="2246828" y="2775745"/>
            <a:ext cx="2313952" cy="56356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738257" y="215900"/>
            <a:ext cx="7272901" cy="76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Alegreya Bold"/>
              </a:rPr>
              <a:t>CLASS MANAGEMENT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35501" y="2847498"/>
            <a:ext cx="1775966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 dirty="0">
                <a:solidFill>
                  <a:srgbClr val="1A1661"/>
                </a:solidFill>
                <a:latin typeface="Alegreya Bold"/>
              </a:rPr>
              <a:t>Assign Subject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7601" b="91988"/>
          <a:stretch>
            <a:fillRect/>
          </a:stretch>
        </p:blipFill>
        <p:spPr>
          <a:xfrm>
            <a:off x="2266508" y="4921211"/>
            <a:ext cx="2313952" cy="53734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642146" y="4992964"/>
            <a:ext cx="1634728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 dirty="0">
                <a:solidFill>
                  <a:srgbClr val="1A1661"/>
                </a:solidFill>
                <a:latin typeface="Alegreya Bold"/>
              </a:rPr>
              <a:t>Event Gallery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308" b="91647"/>
          <a:stretch>
            <a:fillRect/>
          </a:stretch>
        </p:blipFill>
        <p:spPr>
          <a:xfrm>
            <a:off x="2246828" y="7144475"/>
            <a:ext cx="2523789" cy="56356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343143" y="7218574"/>
            <a:ext cx="2380506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 dirty="0">
                <a:solidFill>
                  <a:srgbClr val="1A1661"/>
                </a:solidFill>
                <a:latin typeface="Alegreya Bold"/>
              </a:rPr>
              <a:t>Temporary ID Card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308" b="91647"/>
          <a:stretch>
            <a:fillRect/>
          </a:stretch>
        </p:blipFill>
        <p:spPr>
          <a:xfrm>
            <a:off x="2161589" y="9368157"/>
            <a:ext cx="2523789" cy="563569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796992" y="9441595"/>
            <a:ext cx="1252984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Add Exam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1541" b="91647"/>
          <a:stretch>
            <a:fillRect/>
          </a:stretch>
        </p:blipFill>
        <p:spPr>
          <a:xfrm>
            <a:off x="4685378" y="2775745"/>
            <a:ext cx="3297563" cy="56356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2672" b="91647"/>
          <a:stretch>
            <a:fillRect/>
          </a:stretch>
        </p:blipFill>
        <p:spPr>
          <a:xfrm>
            <a:off x="8129598" y="2772378"/>
            <a:ext cx="3113956" cy="56356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707812" y="2857023"/>
            <a:ext cx="3172123" cy="372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3"/>
              </a:lnSpc>
            </a:pPr>
            <a:r>
              <a:rPr lang="en-US" sz="2202">
                <a:solidFill>
                  <a:srgbClr val="1A1661"/>
                </a:solidFill>
                <a:latin typeface="Alegreya Bold"/>
              </a:rPr>
              <a:t>Co- Scholastics Certificates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08788" y="2850865"/>
            <a:ext cx="3013918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270" dirty="0">
                <a:solidFill>
                  <a:srgbClr val="1A1661"/>
                </a:solidFill>
                <a:latin typeface="Alegreya Bold"/>
              </a:rPr>
              <a:t>Extra-Curricula Activity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5177" b="91647"/>
          <a:stretch>
            <a:fillRect/>
          </a:stretch>
        </p:blipFill>
        <p:spPr>
          <a:xfrm>
            <a:off x="11367379" y="2775745"/>
            <a:ext cx="2707397" cy="563569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1619302" y="2847498"/>
            <a:ext cx="2203549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Re-Assign Roll No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784" b="91647"/>
          <a:stretch>
            <a:fillRect/>
          </a:stretch>
        </p:blipFill>
        <p:spPr>
          <a:xfrm>
            <a:off x="14217650" y="2772378"/>
            <a:ext cx="2446593" cy="563569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4520702" y="2847498"/>
            <a:ext cx="2008287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Lesson Planning</a:t>
            </a: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000" b="91647"/>
          <a:stretch>
            <a:fillRect/>
          </a:stretch>
        </p:blipFill>
        <p:spPr>
          <a:xfrm>
            <a:off x="4832034" y="4894981"/>
            <a:ext cx="2573855" cy="563569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5209322" y="4970102"/>
            <a:ext cx="1924199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Daily Timetable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000" b="91647"/>
          <a:stretch>
            <a:fillRect/>
          </a:stretch>
        </p:blipFill>
        <p:spPr>
          <a:xfrm>
            <a:off x="5006946" y="7134950"/>
            <a:ext cx="2573855" cy="563569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5729517" y="7210071"/>
            <a:ext cx="1128712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Circulars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000" b="91647"/>
          <a:stretch>
            <a:fillRect/>
          </a:stretch>
        </p:blipFill>
        <p:spPr>
          <a:xfrm>
            <a:off x="5006946" y="9374920"/>
            <a:ext cx="2573855" cy="563569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5311860" y="9441595"/>
            <a:ext cx="2044601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Manage Syllabus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5163" b="91647"/>
          <a:stretch>
            <a:fillRect/>
          </a:stretch>
        </p:blipFill>
        <p:spPr>
          <a:xfrm>
            <a:off x="8034540" y="4861715"/>
            <a:ext cx="2709639" cy="563569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8632531" y="4936836"/>
            <a:ext cx="1475184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Student List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2687" b="91647"/>
          <a:stretch>
            <a:fillRect/>
          </a:stretch>
        </p:blipFill>
        <p:spPr>
          <a:xfrm>
            <a:off x="7818926" y="7134950"/>
            <a:ext cx="3111563" cy="563569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7885116" y="7210071"/>
            <a:ext cx="2989064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Gallery &amp; Study Material</a:t>
            </a: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2687" b="91647"/>
          <a:stretch>
            <a:fillRect/>
          </a:stretch>
        </p:blipFill>
        <p:spPr>
          <a:xfrm>
            <a:off x="7807604" y="9346345"/>
            <a:ext cx="3111563" cy="563569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7982941" y="9421465"/>
            <a:ext cx="2732663" cy="39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 dirty="0">
                <a:solidFill>
                  <a:srgbClr val="1A1661"/>
                </a:solidFill>
                <a:latin typeface="Alegreya Bold"/>
              </a:rPr>
              <a:t>Midterm Report Card</a:t>
            </a: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2687" b="91647"/>
          <a:stretch>
            <a:fillRect/>
          </a:stretch>
        </p:blipFill>
        <p:spPr>
          <a:xfrm>
            <a:off x="11048937" y="9346345"/>
            <a:ext cx="3111563" cy="563569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11586587" y="9421465"/>
            <a:ext cx="2155031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Grooming Report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784" b="91647"/>
          <a:stretch>
            <a:fillRect/>
          </a:stretch>
        </p:blipFill>
        <p:spPr>
          <a:xfrm>
            <a:off x="14364274" y="9374920"/>
            <a:ext cx="2446593" cy="563569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14531123" y="9421465"/>
            <a:ext cx="1941228" cy="39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 dirty="0">
                <a:solidFill>
                  <a:srgbClr val="1A1661"/>
                </a:solidFill>
                <a:latin typeface="Alegreya Bold"/>
              </a:rPr>
              <a:t>Report Card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784" b="91647"/>
          <a:stretch>
            <a:fillRect/>
          </a:stretch>
        </p:blipFill>
        <p:spPr>
          <a:xfrm>
            <a:off x="14217650" y="7143453"/>
            <a:ext cx="2446593" cy="563569"/>
          </a:xfrm>
          <a:prstGeom prst="rect">
            <a:avLst/>
          </a:prstGeom>
        </p:spPr>
      </p:pic>
      <p:sp>
        <p:nvSpPr>
          <p:cNvPr id="39" name="TextBox 39"/>
          <p:cNvSpPr txBox="1"/>
          <p:nvPr/>
        </p:nvSpPr>
        <p:spPr>
          <a:xfrm>
            <a:off x="14767942" y="7219596"/>
            <a:ext cx="1399729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Attendance</a:t>
            </a: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6784" b="91647"/>
          <a:stretch>
            <a:fillRect/>
          </a:stretch>
        </p:blipFill>
        <p:spPr>
          <a:xfrm>
            <a:off x="11243554" y="7134950"/>
            <a:ext cx="2446593" cy="563569"/>
          </a:xfrm>
          <a:prstGeom prst="rect">
            <a:avLst/>
          </a:prstGeom>
        </p:spPr>
      </p:pic>
      <p:sp>
        <p:nvSpPr>
          <p:cNvPr id="41" name="TextBox 41"/>
          <p:cNvSpPr txBox="1"/>
          <p:nvPr/>
        </p:nvSpPr>
        <p:spPr>
          <a:xfrm>
            <a:off x="11797518" y="7211382"/>
            <a:ext cx="1614399" cy="39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 dirty="0">
                <a:solidFill>
                  <a:srgbClr val="1A1661"/>
                </a:solidFill>
                <a:latin typeface="Alegreya Bold"/>
              </a:rPr>
              <a:t>Homework</a:t>
            </a: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5163" b="91647"/>
          <a:stretch>
            <a:fillRect/>
          </a:stretch>
        </p:blipFill>
        <p:spPr>
          <a:xfrm>
            <a:off x="11219250" y="4894981"/>
            <a:ext cx="2709639" cy="563569"/>
          </a:xfrm>
          <a:prstGeom prst="rect">
            <a:avLst/>
          </a:prstGeom>
        </p:spPr>
      </p:pic>
      <p:sp>
        <p:nvSpPr>
          <p:cNvPr id="43" name="TextBox 43"/>
          <p:cNvSpPr txBox="1"/>
          <p:nvPr/>
        </p:nvSpPr>
        <p:spPr>
          <a:xfrm>
            <a:off x="11310519" y="4970102"/>
            <a:ext cx="2446586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Marks Management</a:t>
            </a: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8141" t="1023" r="75163" b="91647"/>
          <a:stretch>
            <a:fillRect/>
          </a:stretch>
        </p:blipFill>
        <p:spPr>
          <a:xfrm>
            <a:off x="14160500" y="4894981"/>
            <a:ext cx="2709639" cy="563569"/>
          </a:xfrm>
          <a:prstGeom prst="rect">
            <a:avLst/>
          </a:prstGeom>
        </p:spPr>
      </p:pic>
      <p:sp>
        <p:nvSpPr>
          <p:cNvPr id="45" name="TextBox 45"/>
          <p:cNvSpPr txBox="1"/>
          <p:nvPr/>
        </p:nvSpPr>
        <p:spPr>
          <a:xfrm>
            <a:off x="14557539" y="4970102"/>
            <a:ext cx="1862138" cy="38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302">
                <a:solidFill>
                  <a:srgbClr val="1A1661"/>
                </a:solidFill>
                <a:latin typeface="Alegreya Bold"/>
              </a:rPr>
              <a:t>Exam Schedule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3" grpId="0"/>
      <p:bldP spid="16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091869" y="38840"/>
            <a:ext cx="4948663" cy="1005692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092" t="-1047" r="-4137" b="-7081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>
            <a:off x="446013" y="100576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888903" y="1585622"/>
            <a:ext cx="601550" cy="104272"/>
            <a:chOff x="0" y="0"/>
            <a:chExt cx="2069786" cy="3587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021" y="67868"/>
            <a:ext cx="1231782" cy="122215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1531305" y="96521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2803" y="2006578"/>
            <a:ext cx="11472903" cy="753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Organize Learning resources to provide easy access to students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Rich functionality that allows Actions like View, Evaluate, Reminders, Custom messages, Download each homework or worksheets.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Annotate submissions without download feature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Lucid &amp; intuitive UI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Easy Search Filters &amp; Indexing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Confidentiality of Proprietary material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Multiple Formats &amp; types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Rating &amp; Review by the students</a:t>
            </a:r>
          </a:p>
          <a:p>
            <a:pPr marL="712951" lvl="1" indent="-356475" algn="just">
              <a:lnSpc>
                <a:spcPts val="462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Alegreya Bold"/>
              </a:rPr>
              <a:t>Exhaustive Reporting</a:t>
            </a:r>
          </a:p>
          <a:p>
            <a:pPr algn="just">
              <a:lnSpc>
                <a:spcPts val="4623"/>
              </a:lnSpc>
            </a:pPr>
            <a:endParaRPr lang="en-US" sz="3302" dirty="0">
              <a:solidFill>
                <a:srgbClr val="000000"/>
              </a:solidFill>
              <a:latin typeface="Alegrey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41278" y="38840"/>
            <a:ext cx="10107709" cy="15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LEARNING MANAGEMENT SYSTEM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48384" y="115040"/>
            <a:ext cx="5005270" cy="1017196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6" r="-4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098047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08</a:t>
            </a:r>
          </a:p>
        </p:txBody>
      </p:sp>
      <p:sp>
        <p:nvSpPr>
          <p:cNvPr id="7" name="AutoShape 7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623853" y="1085850"/>
            <a:ext cx="601550" cy="104272"/>
            <a:chOff x="0" y="0"/>
            <a:chExt cx="2069786" cy="3587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613676" y="1912656"/>
            <a:ext cx="12574431" cy="599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540" lvl="1" indent="-367270">
              <a:lnSpc>
                <a:spcPts val="4763"/>
              </a:lnSpc>
              <a:buFont typeface="Arial"/>
              <a:buChar char="•"/>
            </a:pPr>
            <a:r>
              <a:rPr lang="en-US" sz="3402" dirty="0">
                <a:solidFill>
                  <a:srgbClr val="000000"/>
                </a:solidFill>
                <a:latin typeface="Alegreya Bold"/>
              </a:rPr>
              <a:t>Doubt List categories (Pending, Verified, Solved)</a:t>
            </a:r>
          </a:p>
          <a:p>
            <a:pPr marL="734540" lvl="1" indent="-367270">
              <a:lnSpc>
                <a:spcPts val="4763"/>
              </a:lnSpc>
              <a:buFont typeface="Arial"/>
              <a:buChar char="•"/>
            </a:pPr>
            <a:r>
              <a:rPr lang="en-US" sz="3402" dirty="0">
                <a:solidFill>
                  <a:srgbClr val="000000"/>
                </a:solidFill>
                <a:latin typeface="Alegreya Bold"/>
              </a:rPr>
              <a:t>Teachers can schedule doubt clearing meeting directly from our system.</a:t>
            </a:r>
          </a:p>
          <a:p>
            <a:pPr marL="734540" lvl="1" indent="-367270">
              <a:lnSpc>
                <a:spcPts val="4763"/>
              </a:lnSpc>
              <a:buFont typeface="Arial"/>
              <a:buChar char="•"/>
            </a:pPr>
            <a:r>
              <a:rPr lang="en-US" sz="3402" dirty="0">
                <a:solidFill>
                  <a:srgbClr val="000000"/>
                </a:solidFill>
                <a:latin typeface="Alegreya Bold"/>
              </a:rPr>
              <a:t>Close looping the communication through receiving a "verified" status once the student checks it.</a:t>
            </a:r>
          </a:p>
          <a:p>
            <a:pPr marL="734540" lvl="1" indent="-367270">
              <a:lnSpc>
                <a:spcPts val="4763"/>
              </a:lnSpc>
              <a:buFont typeface="Arial"/>
              <a:buChar char="•"/>
            </a:pPr>
            <a:r>
              <a:rPr lang="en-US" sz="3402" dirty="0">
                <a:solidFill>
                  <a:srgbClr val="000000"/>
                </a:solidFill>
                <a:latin typeface="Alegreya Bold"/>
              </a:rPr>
              <a:t>Support extended beyond classroom</a:t>
            </a:r>
          </a:p>
          <a:p>
            <a:pPr marL="734540" lvl="1" indent="-367270">
              <a:lnSpc>
                <a:spcPts val="4763"/>
              </a:lnSpc>
              <a:buFont typeface="Arial"/>
              <a:buChar char="•"/>
            </a:pPr>
            <a:r>
              <a:rPr lang="en-US" sz="3402" dirty="0">
                <a:solidFill>
                  <a:srgbClr val="000000"/>
                </a:solidFill>
                <a:latin typeface="Alegreya Bold"/>
              </a:rPr>
              <a:t>Increase Student - Teacher performance</a:t>
            </a:r>
          </a:p>
          <a:p>
            <a:pPr>
              <a:lnSpc>
                <a:spcPts val="4763"/>
              </a:lnSpc>
            </a:pPr>
            <a:endParaRPr lang="en-US" sz="3402" dirty="0">
              <a:solidFill>
                <a:srgbClr val="000000"/>
              </a:solidFill>
              <a:latin typeface="Alegreya Bold"/>
            </a:endParaRPr>
          </a:p>
          <a:p>
            <a:pPr>
              <a:lnSpc>
                <a:spcPts val="4763"/>
              </a:lnSpc>
            </a:pPr>
            <a:endParaRPr lang="en-US" sz="3402" dirty="0">
              <a:solidFill>
                <a:srgbClr val="000000"/>
              </a:solidFill>
              <a:latin typeface="Alegreya Bold"/>
            </a:endParaRPr>
          </a:p>
          <a:p>
            <a:pPr>
              <a:lnSpc>
                <a:spcPts val="4903"/>
              </a:lnSpc>
            </a:pPr>
            <a:endParaRPr lang="en-US" sz="3402" dirty="0">
              <a:solidFill>
                <a:srgbClr val="000000"/>
              </a:solidFill>
              <a:latin typeface="Alegrey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42903" y="273050"/>
            <a:ext cx="917032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DOUBT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6013" y="100576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8843225" y="1185711"/>
            <a:ext cx="601550" cy="104272"/>
            <a:chOff x="0" y="0"/>
            <a:chExt cx="2069786" cy="3587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021" y="67868"/>
            <a:ext cx="1231782" cy="122215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31713" y="1290027"/>
            <a:ext cx="2132966" cy="213296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71757" y="3685939"/>
            <a:ext cx="7777542" cy="678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0233" lvl="1" indent="-295116" algn="just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000000"/>
                </a:solidFill>
                <a:latin typeface="Alegreya Bold"/>
              </a:rPr>
              <a:t>Allows school to receive Uniform, Books etc. as Inventory item and issue them &amp; receive payments</a:t>
            </a:r>
          </a:p>
          <a:p>
            <a:pPr marL="590233" lvl="1" indent="-295116" algn="just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000000"/>
                </a:solidFill>
                <a:latin typeface="Alegreya Bold"/>
              </a:rPr>
              <a:t>Creation of multiple item type and define individual stock level.</a:t>
            </a:r>
          </a:p>
          <a:p>
            <a:pPr marL="590233" lvl="1" indent="-295116" algn="just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000000"/>
                </a:solidFill>
                <a:latin typeface="Alegreya Bold"/>
              </a:rPr>
              <a:t>Critical feature like Inventory valuation at different price points for the same item</a:t>
            </a:r>
          </a:p>
          <a:p>
            <a:pPr marL="590233" lvl="1" indent="-295116" algn="just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000000"/>
                </a:solidFill>
                <a:latin typeface="Alegreya Bold"/>
              </a:rPr>
              <a:t>Features like Re-ordering level and minimum balance concepts already built in to facilitate</a:t>
            </a:r>
          </a:p>
          <a:p>
            <a:pPr marL="590233" lvl="1" indent="-295116" algn="just">
              <a:lnSpc>
                <a:spcPts val="3827"/>
              </a:lnSpc>
              <a:buFont typeface="Arial"/>
              <a:buChar char="•"/>
            </a:pPr>
            <a:r>
              <a:rPr lang="en-US" sz="2733">
                <a:solidFill>
                  <a:srgbClr val="000000"/>
                </a:solidFill>
                <a:latin typeface="Alegreya Bold"/>
              </a:rPr>
              <a:t>Fully functional Reporting module with multitude of reports , item-wise &amp; Dept wise consumption, Stock arrival, Rejected items report etc</a:t>
            </a:r>
          </a:p>
          <a:p>
            <a:pPr algn="just">
              <a:lnSpc>
                <a:spcPts val="3827"/>
              </a:lnSpc>
            </a:pPr>
            <a:endParaRPr lang="en-US" sz="2733">
              <a:solidFill>
                <a:srgbClr val="000000"/>
              </a:solidFill>
              <a:latin typeface="Alegreya Bold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116195" y="1237847"/>
            <a:ext cx="1600619" cy="218514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1750281" y="9652112"/>
            <a:ext cx="357188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09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7097" y="173622"/>
            <a:ext cx="15522203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INVENTORY &amp; UTILITY MANAGEMENT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35961" y="3685939"/>
            <a:ext cx="7366473" cy="4750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407" lvl="1" indent="-294704" algn="just">
              <a:lnSpc>
                <a:spcPts val="3821"/>
              </a:lnSpc>
              <a:buFont typeface="Arial"/>
              <a:buChar char="•"/>
            </a:pPr>
            <a:r>
              <a:rPr lang="en-US" sz="2729">
                <a:solidFill>
                  <a:srgbClr val="000000"/>
                </a:solidFill>
                <a:latin typeface="Alegreya Bold"/>
              </a:rPr>
              <a:t>Facilitates The Selling Of School Materials Online To The Parents</a:t>
            </a:r>
          </a:p>
          <a:p>
            <a:pPr marL="589407" lvl="1" indent="-294704" algn="just">
              <a:lnSpc>
                <a:spcPts val="3821"/>
              </a:lnSpc>
              <a:buFont typeface="Arial"/>
              <a:buChar char="•"/>
            </a:pPr>
            <a:r>
              <a:rPr lang="en-US" sz="2729">
                <a:solidFill>
                  <a:srgbClr val="000000"/>
                </a:solidFill>
                <a:latin typeface="Alegreya Bold"/>
              </a:rPr>
              <a:t>Multiple Relevant Books &amp; Stationery Sets With Various Subject Combinations For Each Class</a:t>
            </a:r>
          </a:p>
          <a:p>
            <a:pPr marL="589407" lvl="1" indent="-294704" algn="just">
              <a:lnSpc>
                <a:spcPts val="3821"/>
              </a:lnSpc>
              <a:buFont typeface="Arial"/>
              <a:buChar char="•"/>
            </a:pPr>
            <a:r>
              <a:rPr lang="en-US" sz="2729">
                <a:solidFill>
                  <a:srgbClr val="000000"/>
                </a:solidFill>
                <a:latin typeface="Alegreya Bold"/>
              </a:rPr>
              <a:t>Automated fee collecting</a:t>
            </a:r>
          </a:p>
          <a:p>
            <a:pPr marL="589407" lvl="1" indent="-294704" algn="just">
              <a:lnSpc>
                <a:spcPts val="3821"/>
              </a:lnSpc>
              <a:buFont typeface="Arial"/>
              <a:buChar char="•"/>
            </a:pPr>
            <a:r>
              <a:rPr lang="en-US" sz="2729">
                <a:solidFill>
                  <a:srgbClr val="000000"/>
                </a:solidFill>
                <a:latin typeface="Alegreya Bold"/>
              </a:rPr>
              <a:t>Defining Composition Of Packages And Mapping To Classes</a:t>
            </a:r>
          </a:p>
          <a:p>
            <a:pPr marL="589407" lvl="1" indent="-294704" algn="just">
              <a:lnSpc>
                <a:spcPts val="3821"/>
              </a:lnSpc>
              <a:buFont typeface="Arial"/>
              <a:buChar char="•"/>
            </a:pPr>
            <a:r>
              <a:rPr lang="en-US" sz="2729">
                <a:solidFill>
                  <a:srgbClr val="000000"/>
                </a:solidFill>
                <a:latin typeface="Alegreya Bold"/>
              </a:rPr>
              <a:t>Offered For Sale To Parents Online</a:t>
            </a:r>
          </a:p>
          <a:p>
            <a:pPr algn="just">
              <a:lnSpc>
                <a:spcPts val="3821"/>
              </a:lnSpc>
            </a:pPr>
            <a:endParaRPr lang="en-US" sz="2729">
              <a:solidFill>
                <a:srgbClr val="000000"/>
              </a:solidFill>
              <a:latin typeface="Alegreya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48384" y="115040"/>
            <a:ext cx="5005270" cy="1017196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6" r="-4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098047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10</a:t>
            </a:r>
          </a:p>
        </p:txBody>
      </p:sp>
      <p:sp>
        <p:nvSpPr>
          <p:cNvPr id="7" name="AutoShape 7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642903" y="1133475"/>
            <a:ext cx="601550" cy="104272"/>
            <a:chOff x="0" y="0"/>
            <a:chExt cx="2069786" cy="3587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613676" y="1903131"/>
            <a:ext cx="12325010" cy="7355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8515" lvl="1" indent="-409258">
              <a:lnSpc>
                <a:spcPts val="5307"/>
              </a:lnSpc>
              <a:buFont typeface="Arial"/>
              <a:buChar char="•"/>
            </a:pPr>
            <a:r>
              <a:rPr lang="en-US" sz="3791" dirty="0">
                <a:solidFill>
                  <a:srgbClr val="000000"/>
                </a:solidFill>
                <a:latin typeface="Alegreya Bold"/>
              </a:rPr>
              <a:t>Comprehensive Library management module with intuitive and easy to use UI with no limit on the fields</a:t>
            </a:r>
          </a:p>
          <a:p>
            <a:pPr marL="818515" lvl="1" indent="-409258">
              <a:lnSpc>
                <a:spcPts val="5307"/>
              </a:lnSpc>
              <a:buFont typeface="Arial"/>
              <a:buChar char="•"/>
            </a:pPr>
            <a:r>
              <a:rPr lang="en-US" sz="3791" dirty="0">
                <a:solidFill>
                  <a:srgbClr val="000000"/>
                </a:solidFill>
                <a:latin typeface="Alegreya Bold"/>
              </a:rPr>
              <a:t>Books to be uploaded along with auto-FINE calculation and integration with main fees.</a:t>
            </a:r>
          </a:p>
          <a:p>
            <a:pPr marL="818515" lvl="1" indent="-409258">
              <a:lnSpc>
                <a:spcPts val="5307"/>
              </a:lnSpc>
              <a:buFont typeface="Arial"/>
              <a:buChar char="•"/>
            </a:pPr>
            <a:r>
              <a:rPr lang="en-US" sz="3791" dirty="0">
                <a:solidFill>
                  <a:srgbClr val="000000"/>
                </a:solidFill>
                <a:latin typeface="Alegreya Bold"/>
              </a:rPr>
              <a:t>Generating BAR code &amp; Option to add books with BAR code</a:t>
            </a:r>
          </a:p>
          <a:p>
            <a:pPr marL="818515" lvl="1" indent="-409258">
              <a:lnSpc>
                <a:spcPts val="5307"/>
              </a:lnSpc>
              <a:buFont typeface="Arial"/>
              <a:buChar char="•"/>
            </a:pPr>
            <a:r>
              <a:rPr lang="en-US" sz="3791" dirty="0">
                <a:solidFill>
                  <a:srgbClr val="000000"/>
                </a:solidFill>
                <a:latin typeface="Alegreya Bold"/>
              </a:rPr>
              <a:t>Adding and maintaining newspaper register</a:t>
            </a:r>
          </a:p>
          <a:p>
            <a:pPr marL="818515" lvl="1" indent="-409258">
              <a:lnSpc>
                <a:spcPts val="5307"/>
              </a:lnSpc>
              <a:buFont typeface="Arial"/>
              <a:buChar char="•"/>
            </a:pPr>
            <a:r>
              <a:rPr lang="en-US" sz="3791" dirty="0">
                <a:solidFill>
                  <a:srgbClr val="000000"/>
                </a:solidFill>
                <a:latin typeface="Alegreya Bold"/>
              </a:rPr>
              <a:t>Status check of verified, unverified and discarded books list</a:t>
            </a:r>
          </a:p>
          <a:p>
            <a:pPr marL="818515" lvl="1" indent="-409258">
              <a:lnSpc>
                <a:spcPts val="5307"/>
              </a:lnSpc>
              <a:buFont typeface="Arial"/>
              <a:buChar char="•"/>
            </a:pPr>
            <a:r>
              <a:rPr lang="en-US" sz="3791" dirty="0">
                <a:solidFill>
                  <a:srgbClr val="000000"/>
                </a:solidFill>
                <a:latin typeface="Alegreya Bold"/>
              </a:rPr>
              <a:t>Book availability and issue reports.</a:t>
            </a:r>
          </a:p>
          <a:p>
            <a:pPr>
              <a:lnSpc>
                <a:spcPts val="5463"/>
              </a:lnSpc>
            </a:pPr>
            <a:endParaRPr lang="en-US" sz="3791" dirty="0">
              <a:solidFill>
                <a:srgbClr val="000000"/>
              </a:solidFill>
              <a:latin typeface="Alegrey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42903" y="273050"/>
            <a:ext cx="917032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LIBRARY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446013" y="100576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460430" y="2734709"/>
            <a:ext cx="601550" cy="104272"/>
            <a:chOff x="0" y="0"/>
            <a:chExt cx="2069786" cy="3587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021" y="67868"/>
            <a:ext cx="1231782" cy="1222159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642576" y="303682"/>
            <a:ext cx="9455283" cy="7599603"/>
            <a:chOff x="0" y="0"/>
            <a:chExt cx="7467600" cy="60020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71021" y="3754907"/>
            <a:ext cx="11443583" cy="570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ESM REPORT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Individual Trend And Class Comparison 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ECA &amp; Sport Participation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Medical Incident Report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Medical Incident Report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Class Bench Marking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Rank Table</a:t>
            </a:r>
          </a:p>
          <a:p>
            <a:pPr marL="775732" lvl="1" indent="-387866" algn="just">
              <a:lnSpc>
                <a:spcPts val="5030"/>
              </a:lnSpc>
              <a:buFont typeface="Arial"/>
              <a:buChar char="•"/>
            </a:pPr>
            <a:r>
              <a:rPr lang="en-US" sz="3593" dirty="0">
                <a:solidFill>
                  <a:srgbClr val="000000"/>
                </a:solidFill>
                <a:latin typeface="Alegreya Bold"/>
              </a:rPr>
              <a:t>Attendance</a:t>
            </a:r>
          </a:p>
          <a:p>
            <a:pPr algn="just">
              <a:lnSpc>
                <a:spcPts val="5030"/>
              </a:lnSpc>
            </a:pPr>
            <a:endParaRPr lang="en-US" sz="3593" dirty="0">
              <a:solidFill>
                <a:srgbClr val="000000"/>
              </a:solidFill>
              <a:latin typeface="Alegreya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907444" y="9652112"/>
            <a:ext cx="200025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0430" y="303682"/>
            <a:ext cx="10975971" cy="227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50"/>
              </a:lnSpc>
            </a:pPr>
            <a:r>
              <a:rPr lang="en-US" sz="5000" spc="400">
                <a:solidFill>
                  <a:srgbClr val="19394B"/>
                </a:solidFill>
                <a:latin typeface="Montaser Arabic semiBold"/>
              </a:rPr>
              <a:t>STUDENT </a:t>
            </a:r>
          </a:p>
          <a:p>
            <a:pPr>
              <a:lnSpc>
                <a:spcPts val="6050"/>
              </a:lnSpc>
            </a:pPr>
            <a:r>
              <a:rPr lang="en-US" sz="5000" spc="400">
                <a:solidFill>
                  <a:srgbClr val="19394B"/>
                </a:solidFill>
                <a:latin typeface="Montaser Arabic semiBold"/>
              </a:rPr>
              <a:t>ANALYTICS </a:t>
            </a:r>
          </a:p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REPORT  </a:t>
            </a:r>
          </a:p>
        </p:txBody>
      </p:sp>
      <p:pic>
        <p:nvPicPr>
          <p:cNvPr id="15" name="Screen Recording 2023-03-13 at 3.12.54 PM.mov">
            <a:hlinkClick r:id="" action="ppaction://media"/>
            <a:extLst>
              <a:ext uri="{FF2B5EF4-FFF2-40B4-BE49-F238E27FC236}">
                <a16:creationId xmlns:a16="http://schemas.microsoft.com/office/drawing/2014/main" id="{6D04F7C2-26E1-444F-9DD4-44914A707F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67800" y="779383"/>
            <a:ext cx="8803114" cy="48047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860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48384" y="115040"/>
            <a:ext cx="5005270" cy="1017196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6" r="-46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5642903" y="1133475"/>
            <a:ext cx="601550" cy="104272"/>
            <a:chOff x="0" y="0"/>
            <a:chExt cx="2069786" cy="3587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5642903" y="1578336"/>
            <a:ext cx="12365206" cy="8239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Seamless, intuitive &amp; easy-to-use platform for creating and administering timed weekly class tests.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Provides support for the various modes of testing MCQs, descriptive &amp; reading comprehension.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Immediate evaluation based on pre-fed 'correct' answers along with features like screen-time &amp; concept knowledge-level analysis.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Tests reinforce &amp; consolidate weekly learnings &amp; induce higher engagement from students towards the subject matter.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Online Question Repository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Attribute Based analytics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Post Test Analytics - Diagnostic Report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Instant Result computation</a:t>
            </a:r>
          </a:p>
          <a:p>
            <a:pPr marL="723419" lvl="1" indent="-361710">
              <a:lnSpc>
                <a:spcPts val="4691"/>
              </a:lnSpc>
              <a:buFont typeface="Arial"/>
              <a:buChar char="•"/>
            </a:pPr>
            <a:r>
              <a:rPr lang="en-US" sz="3350" dirty="0">
                <a:solidFill>
                  <a:srgbClr val="000000"/>
                </a:solidFill>
                <a:latin typeface="Alegreya Bold"/>
              </a:rPr>
              <a:t>Screen Behaviour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18078" y="9728312"/>
            <a:ext cx="256133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42903" y="273050"/>
            <a:ext cx="9170325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ONLINE TESTS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48384" y="115040"/>
            <a:ext cx="5005270" cy="1017196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46" r="-46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107572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14</a:t>
            </a:r>
          </a:p>
        </p:txBody>
      </p:sp>
      <p:sp>
        <p:nvSpPr>
          <p:cNvPr id="7" name="AutoShape 7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892377" y="1857144"/>
            <a:ext cx="601550" cy="104272"/>
            <a:chOff x="0" y="0"/>
            <a:chExt cx="2069786" cy="3587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196169" y="1931519"/>
            <a:ext cx="1140581" cy="114058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225733" y="6043845"/>
            <a:ext cx="769687" cy="109563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4332990" y="1857144"/>
            <a:ext cx="1214956" cy="121495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424226" y="5990155"/>
            <a:ext cx="1123720" cy="1187551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892377" y="193675"/>
            <a:ext cx="9170325" cy="15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STUDENT'S COMMUNICATION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94777" y="7158011"/>
            <a:ext cx="6495603" cy="2871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Just like traditional diary teachers can update information about academics, extra-curricular and regular activities.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Read receipt feature allows teachers to see which parents have read the diary.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Multiple Media Type Support.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Rich text features available in the editor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Student - Teacher chat available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23352" y="3336025"/>
            <a:ext cx="5761370" cy="2160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961" lvl="1" indent="-223480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Auto Alerts for circular publishing</a:t>
            </a:r>
          </a:p>
          <a:p>
            <a:pPr marL="446961" lvl="1" indent="-223480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Manual Publishing/Scheduled Publishing.</a:t>
            </a:r>
          </a:p>
          <a:p>
            <a:pPr marL="446961" lvl="1" indent="-223480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Multiple Circular Media Type Support</a:t>
            </a:r>
          </a:p>
          <a:p>
            <a:pPr marL="446961" lvl="1" indent="-223480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Read-Receipt Feature.</a:t>
            </a:r>
          </a:p>
          <a:p>
            <a:pPr marL="446961" lvl="1" indent="-223480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Unpublish feature</a:t>
            </a:r>
          </a:p>
          <a:p>
            <a:pPr marL="446961" lvl="1" indent="-223480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Whatsapp Notification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0380" y="3164575"/>
            <a:ext cx="6197620" cy="2509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The notifications are fired through all three channels, namely SMS, Email &amp; App Notifications.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Three categories of Notifications - Regular/ Important/ Extreme Urgent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Delivery Report.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Single Click Trigger</a:t>
            </a:r>
          </a:p>
          <a:p>
            <a:pPr marL="446913" lvl="1" indent="-223457">
              <a:lnSpc>
                <a:spcPts val="2898"/>
              </a:lnSpc>
              <a:buFont typeface="Arial"/>
              <a:buChar char="•"/>
            </a:pPr>
            <a:r>
              <a:rPr lang="en-US" sz="2070">
                <a:solidFill>
                  <a:srgbClr val="000000"/>
                </a:solidFill>
                <a:latin typeface="Alegreya Bold"/>
              </a:rPr>
              <a:t>Auto-generated notifications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090380" y="7349000"/>
            <a:ext cx="6097727" cy="205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Alegreya Bold"/>
              </a:rPr>
              <a:t>Our system delivers personalised fees notifications that give a significantly better impact on payments</a:t>
            </a:r>
          </a:p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Alegreya Bold"/>
              </a:rPr>
              <a:t>The bulk sms notifications are personally marked with name, invoice number, student name, amount.</a:t>
            </a:r>
          </a:p>
          <a:p>
            <a:pPr marL="421005" lvl="1" indent="-210502">
              <a:lnSpc>
                <a:spcPts val="2729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Alegreya Bold"/>
              </a:rPr>
              <a:t>Every Parent gets a personalized payment link enabling payment in a single click in mail or SMS.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107572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16</a:t>
            </a:r>
          </a:p>
        </p:txBody>
      </p:sp>
      <p:sp>
        <p:nvSpPr>
          <p:cNvPr id="4" name="AutoShape 4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484123" y="1883268"/>
            <a:ext cx="601550" cy="104272"/>
            <a:chOff x="0" y="0"/>
            <a:chExt cx="2069786" cy="3587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599621" y="1883268"/>
            <a:ext cx="7472415" cy="5999536"/>
            <a:chOff x="0" y="0"/>
            <a:chExt cx="7467600" cy="59956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4"/>
              <a:stretch>
                <a:fillRect t="-41211" b="-51042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70138" y="2439093"/>
            <a:ext cx="10116805" cy="7415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Auto replicating takes care of absenteeism.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Teacher availability reports or occupancy reports to help schools plan and schedule better.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Gives instant access to all teacher’s details including Date of Joining, Retirement, Qualifications &amp; allows to manage timetable.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Teachers can apply leaves which get directly into the time table indicating the affected classes.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Micro-scheduling in time table with the chapter &amp; description of content planned to be covered.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Combining' Class Feature (combine class to make up for a teacher shortage/Leave).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Optional Subjects based time-table ensuring students see only the relevant optional subjects chosen by them.</a:t>
            </a:r>
          </a:p>
          <a:p>
            <a:pPr marL="605789" lvl="1" indent="-302894">
              <a:lnSpc>
                <a:spcPts val="3928"/>
              </a:lnSpc>
              <a:buFont typeface="Arial"/>
              <a:buChar char="•"/>
            </a:pPr>
            <a:r>
              <a:rPr lang="en-US" sz="2805">
                <a:solidFill>
                  <a:srgbClr val="000000"/>
                </a:solidFill>
                <a:latin typeface="Alegreya Bold"/>
              </a:rPr>
              <a:t>Reports based on Teacher Workload distribution.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123" y="269875"/>
            <a:ext cx="5267520" cy="15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TIMETABLE AUTOMATION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091869" y="38840"/>
            <a:ext cx="4948663" cy="1005692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142258" r="-142258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>
            <a:off x="446013" y="100576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888903" y="1585622"/>
            <a:ext cx="601550" cy="104272"/>
            <a:chOff x="0" y="0"/>
            <a:chExt cx="2069786" cy="3587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021" y="67868"/>
            <a:ext cx="1231782" cy="1222159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91678" y="1784877"/>
            <a:ext cx="12384028" cy="8909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719" lvl="1" indent="-388860" algn="just">
              <a:lnSpc>
                <a:spcPts val="5043"/>
              </a:lnSpc>
              <a:buFont typeface="Arial"/>
              <a:buChar char="•"/>
            </a:pPr>
            <a:r>
              <a:rPr lang="en-US" sz="3602">
                <a:solidFill>
                  <a:srgbClr val="000000"/>
                </a:solidFill>
                <a:latin typeface="Alegreya Bold"/>
              </a:rPr>
              <a:t>Amazing new feature that empowers the teacher to design report cards with simple drag &amp; drop.</a:t>
            </a:r>
          </a:p>
          <a:p>
            <a:pPr algn="just">
              <a:lnSpc>
                <a:spcPts val="5043"/>
              </a:lnSpc>
            </a:pPr>
            <a:endParaRPr lang="en-US" sz="3602">
              <a:solidFill>
                <a:srgbClr val="000000"/>
              </a:solidFill>
              <a:latin typeface="Alegreya Bold"/>
            </a:endParaRPr>
          </a:p>
          <a:p>
            <a:pPr marL="777719" lvl="1" indent="-388860" algn="just">
              <a:lnSpc>
                <a:spcPts val="5043"/>
              </a:lnSpc>
              <a:buFont typeface="Arial"/>
              <a:buChar char="•"/>
            </a:pPr>
            <a:r>
              <a:rPr lang="en-US" sz="3602">
                <a:solidFill>
                  <a:srgbClr val="000000"/>
                </a:solidFill>
                <a:latin typeface="Alegreya Bold"/>
              </a:rPr>
              <a:t>Teachers can do as many iterations effortlessly to arrive at their perfect Report card, that too without the IT developers.</a:t>
            </a:r>
          </a:p>
          <a:p>
            <a:pPr algn="just">
              <a:lnSpc>
                <a:spcPts val="5043"/>
              </a:lnSpc>
            </a:pPr>
            <a:endParaRPr lang="en-US" sz="3602">
              <a:solidFill>
                <a:srgbClr val="000000"/>
              </a:solidFill>
              <a:latin typeface="Alegreya Bold"/>
            </a:endParaRPr>
          </a:p>
          <a:p>
            <a:pPr marL="777719" lvl="1" indent="-388860" algn="just">
              <a:lnSpc>
                <a:spcPts val="5043"/>
              </a:lnSpc>
              <a:buFont typeface="Arial"/>
              <a:buChar char="•"/>
            </a:pPr>
            <a:r>
              <a:rPr lang="en-US" sz="3602">
                <a:solidFill>
                  <a:srgbClr val="000000"/>
                </a:solidFill>
                <a:latin typeface="Alegreya Bold"/>
              </a:rPr>
              <a:t>Get Ready to Print files for Report Card - automatically for CBSE or any other board as per your requirements.</a:t>
            </a:r>
          </a:p>
          <a:p>
            <a:pPr algn="just">
              <a:lnSpc>
                <a:spcPts val="5043"/>
              </a:lnSpc>
            </a:pPr>
            <a:endParaRPr lang="en-US" sz="3602">
              <a:solidFill>
                <a:srgbClr val="000000"/>
              </a:solidFill>
              <a:latin typeface="Alegreya Bold"/>
            </a:endParaRPr>
          </a:p>
          <a:p>
            <a:pPr marL="777719" lvl="1" indent="-388860" algn="just">
              <a:lnSpc>
                <a:spcPts val="5043"/>
              </a:lnSpc>
              <a:buFont typeface="Arial"/>
              <a:buChar char="•"/>
            </a:pPr>
            <a:r>
              <a:rPr lang="en-US" sz="3602">
                <a:solidFill>
                  <a:srgbClr val="000000"/>
                </a:solidFill>
                <a:latin typeface="Alegreya Bold"/>
              </a:rPr>
              <a:t>Ability to take YOUR 'Detailed Report Card' online through our technically superior Coding team to deliver automated Report cards as pr CBSE specification.</a:t>
            </a:r>
          </a:p>
          <a:p>
            <a:pPr algn="just">
              <a:lnSpc>
                <a:spcPts val="5043"/>
              </a:lnSpc>
            </a:pPr>
            <a:endParaRPr lang="en-US" sz="3602">
              <a:solidFill>
                <a:srgbClr val="000000"/>
              </a:solidFill>
              <a:latin typeface="Alegreya Bold"/>
            </a:endParaRPr>
          </a:p>
          <a:p>
            <a:pPr algn="just">
              <a:lnSpc>
                <a:spcPts val="5043"/>
              </a:lnSpc>
            </a:pPr>
            <a:endParaRPr lang="en-US" sz="3602">
              <a:solidFill>
                <a:srgbClr val="000000"/>
              </a:solidFill>
              <a:latin typeface="Alegreya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864581" y="9652112"/>
            <a:ext cx="252412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17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99735" y="448972"/>
            <a:ext cx="10975971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 dirty="0">
                <a:solidFill>
                  <a:srgbClr val="19394B"/>
                </a:solidFill>
                <a:latin typeface="Montaser Arabic semiBold"/>
              </a:rPr>
              <a:t>CUSTOM REPORT CARD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248384" y="115040"/>
            <a:ext cx="5005270" cy="10171960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3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4"/>
              <a:stretch>
                <a:fillRect l="-114605" r="-16991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107572" y="9728312"/>
            <a:ext cx="576164" cy="50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557"/>
              </a:lnSpc>
            </a:pPr>
            <a:r>
              <a:rPr lang="en-US" sz="2100">
                <a:solidFill>
                  <a:srgbClr val="33B2CF"/>
                </a:solidFill>
                <a:latin typeface="Montaser Arabic extraLight Bold"/>
              </a:rPr>
              <a:t>18</a:t>
            </a:r>
          </a:p>
        </p:txBody>
      </p:sp>
      <p:sp>
        <p:nvSpPr>
          <p:cNvPr id="7" name="AutoShape 7"/>
          <p:cNvSpPr/>
          <p:nvPr/>
        </p:nvSpPr>
        <p:spPr>
          <a:xfrm>
            <a:off x="5277146" y="10095760"/>
            <a:ext cx="10916151" cy="0"/>
          </a:xfrm>
          <a:prstGeom prst="line">
            <a:avLst/>
          </a:prstGeom>
          <a:ln w="76200" cap="rnd">
            <a:solidFill>
              <a:srgbClr val="050A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892377" y="1028700"/>
            <a:ext cx="601550" cy="104272"/>
            <a:chOff x="0" y="0"/>
            <a:chExt cx="2069786" cy="3587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69786" cy="358775"/>
            </a:xfrm>
            <a:custGeom>
              <a:avLst/>
              <a:gdLst/>
              <a:ahLst/>
              <a:cxnLst/>
              <a:rect l="l" t="t" r="r" b="b"/>
              <a:pathLst>
                <a:path w="2069786" h="358775">
                  <a:moveTo>
                    <a:pt x="0" y="0"/>
                  </a:moveTo>
                  <a:lnTo>
                    <a:pt x="2069786" y="0"/>
                  </a:lnTo>
                  <a:lnTo>
                    <a:pt x="2069786" y="358775"/>
                  </a:lnTo>
                  <a:lnTo>
                    <a:pt x="0" y="358775"/>
                  </a:lnTo>
                  <a:close/>
                </a:path>
              </a:pathLst>
            </a:custGeom>
            <a:solidFill>
              <a:srgbClr val="58C1D4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6956325" y="115040"/>
            <a:ext cx="1231782" cy="12221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5642903" y="1346724"/>
            <a:ext cx="11616397" cy="774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8188" lvl="1" indent="-394094">
              <a:lnSpc>
                <a:spcPts val="5110"/>
              </a:lnSpc>
              <a:buFont typeface="Arial"/>
              <a:buChar char="•"/>
            </a:pPr>
            <a:r>
              <a:rPr lang="en-US" sz="3650" dirty="0">
                <a:solidFill>
                  <a:srgbClr val="000000"/>
                </a:solidFill>
                <a:latin typeface="Alegreya Bold"/>
              </a:rPr>
              <a:t>We have developed a unique ability to make </a:t>
            </a:r>
            <a:r>
              <a:rPr lang="en-US" sz="3650" dirty="0" err="1">
                <a:solidFill>
                  <a:srgbClr val="000000"/>
                </a:solidFill>
                <a:latin typeface="Alegreya Bold"/>
              </a:rPr>
              <a:t>customised</a:t>
            </a:r>
            <a:r>
              <a:rPr lang="en-US" sz="3650" dirty="0">
                <a:solidFill>
                  <a:srgbClr val="000000"/>
                </a:solidFill>
                <a:latin typeface="Alegreya Bold"/>
              </a:rPr>
              <a:t> apps in your school's name, flaunting your name and boosting the school's brand.</a:t>
            </a:r>
          </a:p>
          <a:p>
            <a:pPr>
              <a:lnSpc>
                <a:spcPts val="5110"/>
              </a:lnSpc>
            </a:pPr>
            <a:endParaRPr lang="en-US" sz="3650" dirty="0">
              <a:solidFill>
                <a:srgbClr val="000000"/>
              </a:solidFill>
              <a:latin typeface="Alegreya Bold"/>
            </a:endParaRPr>
          </a:p>
          <a:p>
            <a:pPr marL="788188" lvl="1" indent="-394094">
              <a:lnSpc>
                <a:spcPts val="5110"/>
              </a:lnSpc>
              <a:buFont typeface="Arial"/>
              <a:buChar char="•"/>
            </a:pPr>
            <a:r>
              <a:rPr lang="en-US" sz="3650" dirty="0">
                <a:solidFill>
                  <a:srgbClr val="000000"/>
                </a:solidFill>
                <a:latin typeface="Alegreya Bold"/>
              </a:rPr>
              <a:t>The school can choose the name and logo, and our team will launch the same in the App Store and the Google </a:t>
            </a:r>
            <a:r>
              <a:rPr lang="en-US" sz="3650" dirty="0" err="1">
                <a:solidFill>
                  <a:srgbClr val="000000"/>
                </a:solidFill>
                <a:latin typeface="Alegreya Bold"/>
              </a:rPr>
              <a:t>playstore</a:t>
            </a:r>
            <a:r>
              <a:rPr lang="en-US" sz="3650" dirty="0">
                <a:solidFill>
                  <a:srgbClr val="000000"/>
                </a:solidFill>
                <a:latin typeface="Alegreya Bold"/>
              </a:rPr>
              <a:t>.</a:t>
            </a:r>
          </a:p>
          <a:p>
            <a:pPr>
              <a:lnSpc>
                <a:spcPts val="5110"/>
              </a:lnSpc>
            </a:pPr>
            <a:endParaRPr lang="en-US" sz="3650" dirty="0">
              <a:solidFill>
                <a:srgbClr val="000000"/>
              </a:solidFill>
              <a:latin typeface="Alegreya Bold"/>
            </a:endParaRPr>
          </a:p>
          <a:p>
            <a:pPr marL="788188" lvl="1" indent="-394094">
              <a:lnSpc>
                <a:spcPts val="5110"/>
              </a:lnSpc>
              <a:buFont typeface="Arial"/>
              <a:buChar char="•"/>
            </a:pPr>
            <a:r>
              <a:rPr lang="en-US" sz="3650" dirty="0">
                <a:solidFill>
                  <a:srgbClr val="000000"/>
                </a:solidFill>
                <a:latin typeface="Alegreya Bold"/>
              </a:rPr>
              <a:t>We will further back it up with complete branding support of the school's custom website for the app in their URL and the comprehensive back-end customer support for a password resolution.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92377" y="193675"/>
            <a:ext cx="10300920" cy="75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49"/>
              </a:lnSpc>
            </a:pPr>
            <a:r>
              <a:rPr lang="en-US" sz="4999" spc="399">
                <a:solidFill>
                  <a:srgbClr val="19394B"/>
                </a:solidFill>
                <a:latin typeface="Montaser Arabic semiBold"/>
              </a:rPr>
              <a:t>YOUR APP ON PLAYSTORE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6513" b="1513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525260" y="184366"/>
            <a:ext cx="1468079" cy="145661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19968" y="3493576"/>
            <a:ext cx="11848064" cy="191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71"/>
              </a:lnSpc>
            </a:pPr>
            <a:r>
              <a:rPr lang="en-US" sz="11193" dirty="0">
                <a:solidFill>
                  <a:srgbClr val="050A30"/>
                </a:solidFill>
                <a:latin typeface="Cerebri Bold"/>
              </a:rPr>
              <a:t>THANK 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38445" y="5369663"/>
            <a:ext cx="841111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spc="755" dirty="0">
                <a:solidFill>
                  <a:srgbClr val="050A30"/>
                </a:solidFill>
                <a:latin typeface="Mont Bold"/>
              </a:rPr>
              <a:t>FOR YOUR ATTENTION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1792</Words>
  <Application>Microsoft Macintosh PowerPoint</Application>
  <PresentationFormat>Custom</PresentationFormat>
  <Paragraphs>338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Calibri</vt:lpstr>
      <vt:lpstr>Montaser Arabic semiBold</vt:lpstr>
      <vt:lpstr>Arial</vt:lpstr>
      <vt:lpstr>Mont Bold</vt:lpstr>
      <vt:lpstr>Cerebri Bold</vt:lpstr>
      <vt:lpstr>Alegreya</vt:lpstr>
      <vt:lpstr>Alegreya Bold</vt:lpstr>
      <vt:lpstr>Montaser Arabic extraLight Bold</vt:lpstr>
      <vt:lpstr>Alegreya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SchoolbellQ Presentation</dc:title>
  <cp:lastModifiedBy>Microsoft Office User</cp:lastModifiedBy>
  <cp:revision>4</cp:revision>
  <dcterms:created xsi:type="dcterms:W3CDTF">2006-08-16T00:00:00Z</dcterms:created>
  <dcterms:modified xsi:type="dcterms:W3CDTF">2023-03-21T06:58:35Z</dcterms:modified>
  <dc:identifier>DAFWg25gzys</dc:identifier>
</cp:coreProperties>
</file>