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9.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0.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1.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2.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3.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4.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5.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theme/theme16.xml" ContentType="application/vnd.openxmlformats-officedocument.theme+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theme/theme17.xml" ContentType="application/vnd.openxmlformats-officedocument.theme+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theme/theme18.xml" ContentType="application/vnd.openxmlformats-officedocument.theme+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theme/theme19.xml" ContentType="application/vnd.openxmlformats-officedocument.theme+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theme/theme20.xml" ContentType="application/vnd.openxmlformats-officedocument.theme+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1.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theme/theme22.xml" ContentType="application/vnd.openxmlformats-officedocument.theme+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3.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4.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25.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theme/theme26.xml" ContentType="application/vnd.openxmlformats-officedocument.theme+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theme/theme27.xml" ContentType="application/vnd.openxmlformats-officedocument.theme+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theme/theme28.xml" ContentType="application/vnd.openxmlformats-officedocument.theme+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theme/theme29.xml" ContentType="application/vnd.openxmlformats-officedocument.theme+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theme/theme30.xml" ContentType="application/vnd.openxmlformats-officedocument.theme+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theme/theme31.xml" ContentType="application/vnd.openxmlformats-officedocument.theme+xml"/>
  <Override PartName="/ppt/theme/theme3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6" r:id="rId3"/>
    <p:sldMasterId id="2147483699" r:id="rId4"/>
    <p:sldMasterId id="2147483725" r:id="rId5"/>
    <p:sldMasterId id="2147483751" r:id="rId6"/>
    <p:sldMasterId id="2147483764" r:id="rId7"/>
    <p:sldMasterId id="2147483777" r:id="rId8"/>
    <p:sldMasterId id="2147483790" r:id="rId9"/>
    <p:sldMasterId id="2147483803" r:id="rId10"/>
    <p:sldMasterId id="2147483816" r:id="rId11"/>
    <p:sldMasterId id="2147483829" r:id="rId12"/>
    <p:sldMasterId id="2147483842" r:id="rId13"/>
    <p:sldMasterId id="2147483855" r:id="rId14"/>
    <p:sldMasterId id="2147483881" r:id="rId15"/>
    <p:sldMasterId id="2147483894" r:id="rId16"/>
    <p:sldMasterId id="2147483920" r:id="rId17"/>
    <p:sldMasterId id="2147483933" r:id="rId18"/>
    <p:sldMasterId id="2147483946" r:id="rId19"/>
    <p:sldMasterId id="2147483959" r:id="rId20"/>
    <p:sldMasterId id="2147483972" r:id="rId21"/>
    <p:sldMasterId id="2147483985" r:id="rId22"/>
    <p:sldMasterId id="2147483998" r:id="rId23"/>
    <p:sldMasterId id="2147484011" r:id="rId24"/>
    <p:sldMasterId id="2147484024" r:id="rId25"/>
    <p:sldMasterId id="2147484037" r:id="rId26"/>
    <p:sldMasterId id="2147484050" r:id="rId27"/>
    <p:sldMasterId id="2147484063" r:id="rId28"/>
    <p:sldMasterId id="2147484089" r:id="rId29"/>
    <p:sldMasterId id="2147484102" r:id="rId30"/>
    <p:sldMasterId id="2147484115" r:id="rId31"/>
  </p:sldMasterIdLst>
  <p:notesMasterIdLst>
    <p:notesMasterId r:id="rId130"/>
  </p:notesMasterIdLst>
  <p:sldIdLst>
    <p:sldId id="291" r:id="rId32"/>
    <p:sldId id="292" r:id="rId33"/>
    <p:sldId id="293" r:id="rId34"/>
    <p:sldId id="351" r:id="rId35"/>
    <p:sldId id="330" r:id="rId36"/>
    <p:sldId id="296" r:id="rId37"/>
    <p:sldId id="299" r:id="rId38"/>
    <p:sldId id="300" r:id="rId39"/>
    <p:sldId id="302" r:id="rId40"/>
    <p:sldId id="301" r:id="rId41"/>
    <p:sldId id="303" r:id="rId42"/>
    <p:sldId id="304" r:id="rId43"/>
    <p:sldId id="305" r:id="rId44"/>
    <p:sldId id="306" r:id="rId45"/>
    <p:sldId id="307" r:id="rId46"/>
    <p:sldId id="331" r:id="rId47"/>
    <p:sldId id="332" r:id="rId48"/>
    <p:sldId id="308" r:id="rId49"/>
    <p:sldId id="309" r:id="rId50"/>
    <p:sldId id="352" r:id="rId51"/>
    <p:sldId id="336" r:id="rId52"/>
    <p:sldId id="338" r:id="rId53"/>
    <p:sldId id="339" r:id="rId54"/>
    <p:sldId id="340" r:id="rId55"/>
    <p:sldId id="337" r:id="rId56"/>
    <p:sldId id="341" r:id="rId57"/>
    <p:sldId id="342" r:id="rId58"/>
    <p:sldId id="310" r:id="rId59"/>
    <p:sldId id="311" r:id="rId60"/>
    <p:sldId id="379" r:id="rId61"/>
    <p:sldId id="380" r:id="rId62"/>
    <p:sldId id="381" r:id="rId63"/>
    <p:sldId id="312" r:id="rId64"/>
    <p:sldId id="409" r:id="rId65"/>
    <p:sldId id="415" r:id="rId66"/>
    <p:sldId id="411" r:id="rId67"/>
    <p:sldId id="382" r:id="rId68"/>
    <p:sldId id="384" r:id="rId69"/>
    <p:sldId id="383" r:id="rId70"/>
    <p:sldId id="385" r:id="rId71"/>
    <p:sldId id="386" r:id="rId72"/>
    <p:sldId id="387" r:id="rId73"/>
    <p:sldId id="416" r:id="rId74"/>
    <p:sldId id="363" r:id="rId75"/>
    <p:sldId id="362" r:id="rId76"/>
    <p:sldId id="361" r:id="rId77"/>
    <p:sldId id="364" r:id="rId78"/>
    <p:sldId id="365" r:id="rId79"/>
    <p:sldId id="366" r:id="rId80"/>
    <p:sldId id="367" r:id="rId81"/>
    <p:sldId id="368" r:id="rId82"/>
    <p:sldId id="369" r:id="rId83"/>
    <p:sldId id="371" r:id="rId84"/>
    <p:sldId id="373" r:id="rId85"/>
    <p:sldId id="372" r:id="rId86"/>
    <p:sldId id="374" r:id="rId87"/>
    <p:sldId id="378" r:id="rId88"/>
    <p:sldId id="313" r:id="rId89"/>
    <p:sldId id="314" r:id="rId90"/>
    <p:sldId id="353" r:id="rId91"/>
    <p:sldId id="315" r:id="rId92"/>
    <p:sldId id="417" r:id="rId93"/>
    <p:sldId id="418" r:id="rId94"/>
    <p:sldId id="419" r:id="rId95"/>
    <p:sldId id="422" r:id="rId96"/>
    <p:sldId id="423" r:id="rId97"/>
    <p:sldId id="421" r:id="rId98"/>
    <p:sldId id="420" r:id="rId99"/>
    <p:sldId id="424" r:id="rId100"/>
    <p:sldId id="425" r:id="rId101"/>
    <p:sldId id="426" r:id="rId102"/>
    <p:sldId id="431" r:id="rId103"/>
    <p:sldId id="316" r:id="rId104"/>
    <p:sldId id="430" r:id="rId105"/>
    <p:sldId id="429" r:id="rId106"/>
    <p:sldId id="317" r:id="rId107"/>
    <p:sldId id="388" r:id="rId108"/>
    <p:sldId id="318" r:id="rId109"/>
    <p:sldId id="319" r:id="rId110"/>
    <p:sldId id="389" r:id="rId111"/>
    <p:sldId id="344" r:id="rId112"/>
    <p:sldId id="346" r:id="rId113"/>
    <p:sldId id="320" r:id="rId114"/>
    <p:sldId id="321" r:id="rId115"/>
    <p:sldId id="354" r:id="rId116"/>
    <p:sldId id="322" r:id="rId117"/>
    <p:sldId id="324" r:id="rId118"/>
    <p:sldId id="325" r:id="rId119"/>
    <p:sldId id="348" r:id="rId120"/>
    <p:sldId id="326" r:id="rId121"/>
    <p:sldId id="356" r:id="rId122"/>
    <p:sldId id="357" r:id="rId123"/>
    <p:sldId id="391" r:id="rId124"/>
    <p:sldId id="392" r:id="rId125"/>
    <p:sldId id="402" r:id="rId126"/>
    <p:sldId id="401" r:id="rId127"/>
    <p:sldId id="407" r:id="rId128"/>
    <p:sldId id="433" r:id="rId1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90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70" autoAdjust="0"/>
    <p:restoredTop sz="94557"/>
  </p:normalViewPr>
  <p:slideViewPr>
    <p:cSldViewPr>
      <p:cViewPr varScale="1">
        <p:scale>
          <a:sx n="105" d="100"/>
          <a:sy n="105" d="100"/>
        </p:scale>
        <p:origin x="1848" y="184"/>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6208"/>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86.xml"/><Relationship Id="rId21" Type="http://schemas.openxmlformats.org/officeDocument/2006/relationships/slideMaster" Target="slideMasters/slideMaster21.xml"/><Relationship Id="rId42" Type="http://schemas.openxmlformats.org/officeDocument/2006/relationships/slide" Target="slides/slide11.xml"/><Relationship Id="rId63" Type="http://schemas.openxmlformats.org/officeDocument/2006/relationships/slide" Target="slides/slide32.xml"/><Relationship Id="rId84" Type="http://schemas.openxmlformats.org/officeDocument/2006/relationships/slide" Target="slides/slide53.xml"/><Relationship Id="rId16" Type="http://schemas.openxmlformats.org/officeDocument/2006/relationships/slideMaster" Target="slideMasters/slideMaster16.xml"/><Relationship Id="rId107" Type="http://schemas.openxmlformats.org/officeDocument/2006/relationships/slide" Target="slides/slide76.xml"/><Relationship Id="rId11" Type="http://schemas.openxmlformats.org/officeDocument/2006/relationships/slideMaster" Target="slideMasters/slideMaster11.xml"/><Relationship Id="rId32" Type="http://schemas.openxmlformats.org/officeDocument/2006/relationships/slide" Target="slides/slide1.xml"/><Relationship Id="rId37" Type="http://schemas.openxmlformats.org/officeDocument/2006/relationships/slide" Target="slides/slide6.xml"/><Relationship Id="rId53" Type="http://schemas.openxmlformats.org/officeDocument/2006/relationships/slide" Target="slides/slide22.xml"/><Relationship Id="rId58" Type="http://schemas.openxmlformats.org/officeDocument/2006/relationships/slide" Target="slides/slide27.xml"/><Relationship Id="rId74" Type="http://schemas.openxmlformats.org/officeDocument/2006/relationships/slide" Target="slides/slide43.xml"/><Relationship Id="rId79" Type="http://schemas.openxmlformats.org/officeDocument/2006/relationships/slide" Target="slides/slide48.xml"/><Relationship Id="rId102" Type="http://schemas.openxmlformats.org/officeDocument/2006/relationships/slide" Target="slides/slide71.xml"/><Relationship Id="rId123" Type="http://schemas.openxmlformats.org/officeDocument/2006/relationships/slide" Target="slides/slide92.xml"/><Relationship Id="rId128" Type="http://schemas.openxmlformats.org/officeDocument/2006/relationships/slide" Target="slides/slide97.xml"/><Relationship Id="rId5" Type="http://schemas.openxmlformats.org/officeDocument/2006/relationships/slideMaster" Target="slideMasters/slideMaster5.xml"/><Relationship Id="rId90" Type="http://schemas.openxmlformats.org/officeDocument/2006/relationships/slide" Target="slides/slide59.xml"/><Relationship Id="rId95" Type="http://schemas.openxmlformats.org/officeDocument/2006/relationships/slide" Target="slides/slide64.xml"/><Relationship Id="rId22" Type="http://schemas.openxmlformats.org/officeDocument/2006/relationships/slideMaster" Target="slideMasters/slideMaster22.xml"/><Relationship Id="rId27" Type="http://schemas.openxmlformats.org/officeDocument/2006/relationships/slideMaster" Target="slideMasters/slideMaster27.xml"/><Relationship Id="rId43" Type="http://schemas.openxmlformats.org/officeDocument/2006/relationships/slide" Target="slides/slide12.xml"/><Relationship Id="rId48" Type="http://schemas.openxmlformats.org/officeDocument/2006/relationships/slide" Target="slides/slide17.xml"/><Relationship Id="rId64" Type="http://schemas.openxmlformats.org/officeDocument/2006/relationships/slide" Target="slides/slide33.xml"/><Relationship Id="rId69" Type="http://schemas.openxmlformats.org/officeDocument/2006/relationships/slide" Target="slides/slide38.xml"/><Relationship Id="rId113" Type="http://schemas.openxmlformats.org/officeDocument/2006/relationships/slide" Target="slides/slide82.xml"/><Relationship Id="rId118" Type="http://schemas.openxmlformats.org/officeDocument/2006/relationships/slide" Target="slides/slide87.xml"/><Relationship Id="rId134" Type="http://schemas.openxmlformats.org/officeDocument/2006/relationships/tableStyles" Target="tableStyles.xml"/><Relationship Id="rId80" Type="http://schemas.openxmlformats.org/officeDocument/2006/relationships/slide" Target="slides/slide49.xml"/><Relationship Id="rId85" Type="http://schemas.openxmlformats.org/officeDocument/2006/relationships/slide" Target="slides/slide54.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2.xml"/><Relationship Id="rId38" Type="http://schemas.openxmlformats.org/officeDocument/2006/relationships/slide" Target="slides/slide7.xml"/><Relationship Id="rId59" Type="http://schemas.openxmlformats.org/officeDocument/2006/relationships/slide" Target="slides/slide28.xml"/><Relationship Id="rId103" Type="http://schemas.openxmlformats.org/officeDocument/2006/relationships/slide" Target="slides/slide72.xml"/><Relationship Id="rId108" Type="http://schemas.openxmlformats.org/officeDocument/2006/relationships/slide" Target="slides/slide77.xml"/><Relationship Id="rId124" Type="http://schemas.openxmlformats.org/officeDocument/2006/relationships/slide" Target="slides/slide93.xml"/><Relationship Id="rId129" Type="http://schemas.openxmlformats.org/officeDocument/2006/relationships/slide" Target="slides/slide98.xml"/><Relationship Id="rId54" Type="http://schemas.openxmlformats.org/officeDocument/2006/relationships/slide" Target="slides/slide23.xml"/><Relationship Id="rId70" Type="http://schemas.openxmlformats.org/officeDocument/2006/relationships/slide" Target="slides/slide39.xml"/><Relationship Id="rId75" Type="http://schemas.openxmlformats.org/officeDocument/2006/relationships/slide" Target="slides/slide44.xml"/><Relationship Id="rId91" Type="http://schemas.openxmlformats.org/officeDocument/2006/relationships/slide" Target="slides/slide60.xml"/><Relationship Id="rId96" Type="http://schemas.openxmlformats.org/officeDocument/2006/relationships/slide" Target="slides/slide65.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49" Type="http://schemas.openxmlformats.org/officeDocument/2006/relationships/slide" Target="slides/slide18.xml"/><Relationship Id="rId114" Type="http://schemas.openxmlformats.org/officeDocument/2006/relationships/slide" Target="slides/slide83.xml"/><Relationship Id="rId119" Type="http://schemas.openxmlformats.org/officeDocument/2006/relationships/slide" Target="slides/slide88.xml"/><Relationship Id="rId44" Type="http://schemas.openxmlformats.org/officeDocument/2006/relationships/slide" Target="slides/slide13.xml"/><Relationship Id="rId60" Type="http://schemas.openxmlformats.org/officeDocument/2006/relationships/slide" Target="slides/slide29.xml"/><Relationship Id="rId65" Type="http://schemas.openxmlformats.org/officeDocument/2006/relationships/slide" Target="slides/slide34.xml"/><Relationship Id="rId81" Type="http://schemas.openxmlformats.org/officeDocument/2006/relationships/slide" Target="slides/slide50.xml"/><Relationship Id="rId86" Type="http://schemas.openxmlformats.org/officeDocument/2006/relationships/slide" Target="slides/slide55.xml"/><Relationship Id="rId130" Type="http://schemas.openxmlformats.org/officeDocument/2006/relationships/notesMaster" Target="notesMasters/notesMaster1.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8.xml"/><Relationship Id="rId109" Type="http://schemas.openxmlformats.org/officeDocument/2006/relationships/slide" Target="slides/slide78.xml"/><Relationship Id="rId34" Type="http://schemas.openxmlformats.org/officeDocument/2006/relationships/slide" Target="slides/slide3.xml"/><Relationship Id="rId50" Type="http://schemas.openxmlformats.org/officeDocument/2006/relationships/slide" Target="slides/slide19.xml"/><Relationship Id="rId55" Type="http://schemas.openxmlformats.org/officeDocument/2006/relationships/slide" Target="slides/slide24.xml"/><Relationship Id="rId76" Type="http://schemas.openxmlformats.org/officeDocument/2006/relationships/slide" Target="slides/slide45.xml"/><Relationship Id="rId97" Type="http://schemas.openxmlformats.org/officeDocument/2006/relationships/slide" Target="slides/slide66.xml"/><Relationship Id="rId104" Type="http://schemas.openxmlformats.org/officeDocument/2006/relationships/slide" Target="slides/slide73.xml"/><Relationship Id="rId120" Type="http://schemas.openxmlformats.org/officeDocument/2006/relationships/slide" Target="slides/slide89.xml"/><Relationship Id="rId125" Type="http://schemas.openxmlformats.org/officeDocument/2006/relationships/slide" Target="slides/slide94.xml"/><Relationship Id="rId7" Type="http://schemas.openxmlformats.org/officeDocument/2006/relationships/slideMaster" Target="slideMasters/slideMaster7.xml"/><Relationship Id="rId71" Type="http://schemas.openxmlformats.org/officeDocument/2006/relationships/slide" Target="slides/slide40.xml"/><Relationship Id="rId92" Type="http://schemas.openxmlformats.org/officeDocument/2006/relationships/slide" Target="slides/slide61.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 Target="slides/slide9.xml"/><Relationship Id="rId45" Type="http://schemas.openxmlformats.org/officeDocument/2006/relationships/slide" Target="slides/slide14.xml"/><Relationship Id="rId66" Type="http://schemas.openxmlformats.org/officeDocument/2006/relationships/slide" Target="slides/slide35.xml"/><Relationship Id="rId87" Type="http://schemas.openxmlformats.org/officeDocument/2006/relationships/slide" Target="slides/slide56.xml"/><Relationship Id="rId110" Type="http://schemas.openxmlformats.org/officeDocument/2006/relationships/slide" Target="slides/slide79.xml"/><Relationship Id="rId115" Type="http://schemas.openxmlformats.org/officeDocument/2006/relationships/slide" Target="slides/slide84.xml"/><Relationship Id="rId131" Type="http://schemas.openxmlformats.org/officeDocument/2006/relationships/presProps" Target="presProps.xml"/><Relationship Id="rId61" Type="http://schemas.openxmlformats.org/officeDocument/2006/relationships/slide" Target="slides/slide30.xml"/><Relationship Id="rId82" Type="http://schemas.openxmlformats.org/officeDocument/2006/relationships/slide" Target="slides/slide51.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 Target="slides/slide4.xml"/><Relationship Id="rId56" Type="http://schemas.openxmlformats.org/officeDocument/2006/relationships/slide" Target="slides/slide25.xml"/><Relationship Id="rId77" Type="http://schemas.openxmlformats.org/officeDocument/2006/relationships/slide" Target="slides/slide46.xml"/><Relationship Id="rId100" Type="http://schemas.openxmlformats.org/officeDocument/2006/relationships/slide" Target="slides/slide69.xml"/><Relationship Id="rId105" Type="http://schemas.openxmlformats.org/officeDocument/2006/relationships/slide" Target="slides/slide74.xml"/><Relationship Id="rId126" Type="http://schemas.openxmlformats.org/officeDocument/2006/relationships/slide" Target="slides/slide95.xml"/><Relationship Id="rId8" Type="http://schemas.openxmlformats.org/officeDocument/2006/relationships/slideMaster" Target="slideMasters/slideMaster8.xml"/><Relationship Id="rId51" Type="http://schemas.openxmlformats.org/officeDocument/2006/relationships/slide" Target="slides/slide20.xml"/><Relationship Id="rId72" Type="http://schemas.openxmlformats.org/officeDocument/2006/relationships/slide" Target="slides/slide41.xml"/><Relationship Id="rId93" Type="http://schemas.openxmlformats.org/officeDocument/2006/relationships/slide" Target="slides/slide62.xml"/><Relationship Id="rId98" Type="http://schemas.openxmlformats.org/officeDocument/2006/relationships/slide" Target="slides/slide67.xml"/><Relationship Id="rId121" Type="http://schemas.openxmlformats.org/officeDocument/2006/relationships/slide" Target="slides/slide90.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 Target="slides/slide15.xml"/><Relationship Id="rId67" Type="http://schemas.openxmlformats.org/officeDocument/2006/relationships/slide" Target="slides/slide36.xml"/><Relationship Id="rId116" Type="http://schemas.openxmlformats.org/officeDocument/2006/relationships/slide" Target="slides/slide85.xml"/><Relationship Id="rId20" Type="http://schemas.openxmlformats.org/officeDocument/2006/relationships/slideMaster" Target="slideMasters/slideMaster20.xml"/><Relationship Id="rId41" Type="http://schemas.openxmlformats.org/officeDocument/2006/relationships/slide" Target="slides/slide10.xml"/><Relationship Id="rId62" Type="http://schemas.openxmlformats.org/officeDocument/2006/relationships/slide" Target="slides/slide31.xml"/><Relationship Id="rId83" Type="http://schemas.openxmlformats.org/officeDocument/2006/relationships/slide" Target="slides/slide52.xml"/><Relationship Id="rId88" Type="http://schemas.openxmlformats.org/officeDocument/2006/relationships/slide" Target="slides/slide57.xml"/><Relationship Id="rId111" Type="http://schemas.openxmlformats.org/officeDocument/2006/relationships/slide" Target="slides/slide80.xml"/><Relationship Id="rId132" Type="http://schemas.openxmlformats.org/officeDocument/2006/relationships/viewProps" Target="viewProps.xml"/><Relationship Id="rId15" Type="http://schemas.openxmlformats.org/officeDocument/2006/relationships/slideMaster" Target="slideMasters/slideMaster15.xml"/><Relationship Id="rId36" Type="http://schemas.openxmlformats.org/officeDocument/2006/relationships/slide" Target="slides/slide5.xml"/><Relationship Id="rId57" Type="http://schemas.openxmlformats.org/officeDocument/2006/relationships/slide" Target="slides/slide26.xml"/><Relationship Id="rId106" Type="http://schemas.openxmlformats.org/officeDocument/2006/relationships/slide" Target="slides/slide75.xml"/><Relationship Id="rId127" Type="http://schemas.openxmlformats.org/officeDocument/2006/relationships/slide" Target="slides/slide9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 Target="slides/slide21.xml"/><Relationship Id="rId73" Type="http://schemas.openxmlformats.org/officeDocument/2006/relationships/slide" Target="slides/slide42.xml"/><Relationship Id="rId78" Type="http://schemas.openxmlformats.org/officeDocument/2006/relationships/slide" Target="slides/slide47.xml"/><Relationship Id="rId94" Type="http://schemas.openxmlformats.org/officeDocument/2006/relationships/slide" Target="slides/slide63.xml"/><Relationship Id="rId99" Type="http://schemas.openxmlformats.org/officeDocument/2006/relationships/slide" Target="slides/slide68.xml"/><Relationship Id="rId101" Type="http://schemas.openxmlformats.org/officeDocument/2006/relationships/slide" Target="slides/slide70.xml"/><Relationship Id="rId122" Type="http://schemas.openxmlformats.org/officeDocument/2006/relationships/slide" Target="slides/slide91.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Master" Target="slideMasters/slideMaster26.xml"/><Relationship Id="rId47" Type="http://schemas.openxmlformats.org/officeDocument/2006/relationships/slide" Target="slides/slide16.xml"/><Relationship Id="rId68" Type="http://schemas.openxmlformats.org/officeDocument/2006/relationships/slide" Target="slides/slide37.xml"/><Relationship Id="rId89" Type="http://schemas.openxmlformats.org/officeDocument/2006/relationships/slide" Target="slides/slide58.xml"/><Relationship Id="rId112" Type="http://schemas.openxmlformats.org/officeDocument/2006/relationships/slide" Target="slides/slide81.xml"/><Relationship Id="rId13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CCA773A-582E-4A6A-854C-EAC87A7EF82E}" type="datetimeFigureOut">
              <a:rPr lang="en-US" smtClean="0"/>
              <a:t>8/21/22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E11311-3906-44B7-94BF-79D6228AB601}" type="slidenum">
              <a:rPr lang="en-US" smtClean="0"/>
              <a:t>‹#›</a:t>
            </a:fld>
            <a:endParaRPr lang="en-US" dirty="0"/>
          </a:p>
        </p:txBody>
      </p:sp>
    </p:spTree>
    <p:extLst>
      <p:ext uri="{BB962C8B-B14F-4D97-AF65-F5344CB8AC3E}">
        <p14:creationId xmlns:p14="http://schemas.microsoft.com/office/powerpoint/2010/main" val="3894612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A423F150-155F-1B4B-BF8D-C12C1CAEA551}"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15363816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9479146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2235"/>
            <a:ext cx="7886700" cy="1325563"/>
          </a:xfrm>
        </p:spPr>
        <p:txBody>
          <a:bodyPr/>
          <a:lstStyle/>
          <a:p>
            <a:r>
              <a:rPr lang="en-US" dirty="0"/>
              <a:t>Click to edit Master title style</a:t>
            </a:r>
          </a:p>
        </p:txBody>
      </p:sp>
    </p:spTree>
    <p:extLst>
      <p:ext uri="{BB962C8B-B14F-4D97-AF65-F5344CB8AC3E}">
        <p14:creationId xmlns:p14="http://schemas.microsoft.com/office/powerpoint/2010/main" val="1641428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1605"/>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1330"/>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646392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067572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658395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4022888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900428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929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417399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9292"/>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363129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270475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9855982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1234943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7204422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2231"/>
            <a:ext cx="7886700" cy="1325563"/>
          </a:xfrm>
        </p:spPr>
        <p:txBody>
          <a:bodyPr/>
          <a:lstStyle/>
          <a:p>
            <a:r>
              <a:rPr lang="en-US" dirty="0"/>
              <a:t>Click to edit Master title style</a:t>
            </a:r>
          </a:p>
        </p:txBody>
      </p:sp>
    </p:spTree>
    <p:extLst>
      <p:ext uri="{BB962C8B-B14F-4D97-AF65-F5344CB8AC3E}">
        <p14:creationId xmlns:p14="http://schemas.microsoft.com/office/powerpoint/2010/main" val="2849877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1601"/>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132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7149407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0731886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0000584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6185600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2554292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928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0166801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9288"/>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3065629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0802932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0129045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9254618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903695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2225"/>
            <a:ext cx="7886700" cy="1325563"/>
          </a:xfrm>
        </p:spPr>
        <p:txBody>
          <a:bodyPr/>
          <a:lstStyle/>
          <a:p>
            <a:r>
              <a:rPr lang="en-US" dirty="0"/>
              <a:t>Click to edit Master title style</a:t>
            </a:r>
          </a:p>
        </p:txBody>
      </p:sp>
    </p:spTree>
    <p:extLst>
      <p:ext uri="{BB962C8B-B14F-4D97-AF65-F5344CB8AC3E}">
        <p14:creationId xmlns:p14="http://schemas.microsoft.com/office/powerpoint/2010/main" val="6412800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1595"/>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1320"/>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1760900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9747002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0593995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6949853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0707505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928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6878032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9282"/>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6334799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60014252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1335678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3007819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8038892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2217"/>
            <a:ext cx="7886700" cy="1325563"/>
          </a:xfrm>
        </p:spPr>
        <p:txBody>
          <a:bodyPr/>
          <a:lstStyle/>
          <a:p>
            <a:r>
              <a:rPr lang="en-US" dirty="0"/>
              <a:t>Click to edit Master title style</a:t>
            </a:r>
          </a:p>
        </p:txBody>
      </p:sp>
    </p:spTree>
    <p:extLst>
      <p:ext uri="{BB962C8B-B14F-4D97-AF65-F5344CB8AC3E}">
        <p14:creationId xmlns:p14="http://schemas.microsoft.com/office/powerpoint/2010/main" val="5441167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1587"/>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1312"/>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436037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8107300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463055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3480154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1553617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9274"/>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576036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9274"/>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6712513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022033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2425664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25406486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1492540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2195"/>
            <a:ext cx="7886700" cy="1325563"/>
          </a:xfrm>
        </p:spPr>
        <p:txBody>
          <a:bodyPr/>
          <a:lstStyle/>
          <a:p>
            <a:r>
              <a:rPr lang="en-US" dirty="0"/>
              <a:t>Click to edit Master title style</a:t>
            </a:r>
          </a:p>
        </p:txBody>
      </p:sp>
    </p:spTree>
    <p:extLst>
      <p:ext uri="{BB962C8B-B14F-4D97-AF65-F5344CB8AC3E}">
        <p14:creationId xmlns:p14="http://schemas.microsoft.com/office/powerpoint/2010/main" val="288145659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1565"/>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1290"/>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1579262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0049626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6979843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98251178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1924708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925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91987786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9252"/>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72807135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87692815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98292884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0915859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4982231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2165"/>
            <a:ext cx="7886700" cy="1325563"/>
          </a:xfrm>
        </p:spPr>
        <p:txBody>
          <a:bodyPr/>
          <a:lstStyle/>
          <a:p>
            <a:r>
              <a:rPr lang="en-US" dirty="0"/>
              <a:t>Click to edit Master title style</a:t>
            </a:r>
          </a:p>
        </p:txBody>
      </p:sp>
    </p:spTree>
    <p:extLst>
      <p:ext uri="{BB962C8B-B14F-4D97-AF65-F5344CB8AC3E}">
        <p14:creationId xmlns:p14="http://schemas.microsoft.com/office/powerpoint/2010/main" val="310690802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1535"/>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1260"/>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9575665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1321541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48122846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91005621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3520569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922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35381675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9222"/>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08187527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67864639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8817805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49925326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91505796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2151"/>
            <a:ext cx="7886700" cy="1325563"/>
          </a:xfrm>
        </p:spPr>
        <p:txBody>
          <a:bodyPr/>
          <a:lstStyle/>
          <a:p>
            <a:r>
              <a:rPr lang="en-US" dirty="0"/>
              <a:t>Click to edit Master title style</a:t>
            </a:r>
          </a:p>
        </p:txBody>
      </p:sp>
    </p:spTree>
    <p:extLst>
      <p:ext uri="{BB962C8B-B14F-4D97-AF65-F5344CB8AC3E}">
        <p14:creationId xmlns:p14="http://schemas.microsoft.com/office/powerpoint/2010/main" val="62820080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1521"/>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124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82304706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64637000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09724948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62307961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68304404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920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56176645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9208"/>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8304424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17946711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51556430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54198215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82122953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2135"/>
            <a:ext cx="7886700" cy="1325563"/>
          </a:xfrm>
        </p:spPr>
        <p:txBody>
          <a:bodyPr/>
          <a:lstStyle/>
          <a:p>
            <a:r>
              <a:rPr lang="en-US" dirty="0"/>
              <a:t>Click to edit Master title style</a:t>
            </a:r>
          </a:p>
        </p:txBody>
      </p:sp>
    </p:spTree>
    <p:extLst>
      <p:ext uri="{BB962C8B-B14F-4D97-AF65-F5344CB8AC3E}">
        <p14:creationId xmlns:p14="http://schemas.microsoft.com/office/powerpoint/2010/main" val="73620862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1505"/>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1230"/>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77489911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46022529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21639933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6134787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50623528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919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3724387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9192"/>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87153936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69552424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9527216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80726624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1552236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2117"/>
            <a:ext cx="7886700" cy="1325563"/>
          </a:xfrm>
        </p:spPr>
        <p:txBody>
          <a:bodyPr/>
          <a:lstStyle/>
          <a:p>
            <a:r>
              <a:rPr lang="en-US" dirty="0"/>
              <a:t>Click to edit Master title style</a:t>
            </a:r>
          </a:p>
        </p:txBody>
      </p:sp>
    </p:spTree>
    <p:extLst>
      <p:ext uri="{BB962C8B-B14F-4D97-AF65-F5344CB8AC3E}">
        <p14:creationId xmlns:p14="http://schemas.microsoft.com/office/powerpoint/2010/main" val="1209350830"/>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1487"/>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1212"/>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57957088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84055890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69733658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20126573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81720939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9174"/>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34561386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9174"/>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58906992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42868722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64221456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27381698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72787955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2097"/>
            <a:ext cx="7886700" cy="1325563"/>
          </a:xfrm>
        </p:spPr>
        <p:txBody>
          <a:bodyPr/>
          <a:lstStyle/>
          <a:p>
            <a:r>
              <a:rPr lang="en-US" dirty="0"/>
              <a:t>Click to edit Master title style</a:t>
            </a:r>
          </a:p>
        </p:txBody>
      </p:sp>
    </p:spTree>
    <p:extLst>
      <p:ext uri="{BB962C8B-B14F-4D97-AF65-F5344CB8AC3E}">
        <p14:creationId xmlns:p14="http://schemas.microsoft.com/office/powerpoint/2010/main" val="93572192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1467"/>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1192"/>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56603915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33228244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95407836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27663309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8519246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9154"/>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65151150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9154"/>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93332006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09810096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276541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591569651"/>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86989999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2075"/>
            <a:ext cx="7886700" cy="1325563"/>
          </a:xfrm>
        </p:spPr>
        <p:txBody>
          <a:bodyPr/>
          <a:lstStyle/>
          <a:p>
            <a:r>
              <a:rPr lang="en-US" dirty="0"/>
              <a:t>Click to edit Master title style</a:t>
            </a:r>
          </a:p>
        </p:txBody>
      </p:sp>
    </p:spTree>
    <p:extLst>
      <p:ext uri="{BB962C8B-B14F-4D97-AF65-F5344CB8AC3E}">
        <p14:creationId xmlns:p14="http://schemas.microsoft.com/office/powerpoint/2010/main" val="60075741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1445"/>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1170"/>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94512163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48369814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28423625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58701713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82601947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913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53129204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9132"/>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90245319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13056509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31374880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61052540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098344123"/>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2051"/>
            <a:ext cx="7886700" cy="1325563"/>
          </a:xfrm>
        </p:spPr>
        <p:txBody>
          <a:bodyPr/>
          <a:lstStyle/>
          <a:p>
            <a:r>
              <a:rPr lang="en-US" dirty="0"/>
              <a:t>Click to edit Master title style</a:t>
            </a:r>
          </a:p>
        </p:txBody>
      </p:sp>
    </p:spTree>
    <p:extLst>
      <p:ext uri="{BB962C8B-B14F-4D97-AF65-F5344CB8AC3E}">
        <p14:creationId xmlns:p14="http://schemas.microsoft.com/office/powerpoint/2010/main" val="417996342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1421"/>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114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59103882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190248635"/>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82342347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5171731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982631657"/>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910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70612968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9108"/>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267236256"/>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94334073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718333911"/>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9376095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21080752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2025"/>
            <a:ext cx="7886700" cy="1325563"/>
          </a:xfrm>
        </p:spPr>
        <p:txBody>
          <a:bodyPr/>
          <a:lstStyle/>
          <a:p>
            <a:r>
              <a:rPr lang="en-US" dirty="0"/>
              <a:t>Click to edit Master title style</a:t>
            </a:r>
          </a:p>
        </p:txBody>
      </p:sp>
    </p:spTree>
    <p:extLst>
      <p:ext uri="{BB962C8B-B14F-4D97-AF65-F5344CB8AC3E}">
        <p14:creationId xmlns:p14="http://schemas.microsoft.com/office/powerpoint/2010/main" val="284850598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1395"/>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1120"/>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16694859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19104983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40931363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476797987"/>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897780392"/>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908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827456247"/>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9082"/>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14071578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81307728"/>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987611905"/>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99628329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342988549"/>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1997"/>
            <a:ext cx="7886700" cy="1325563"/>
          </a:xfrm>
        </p:spPr>
        <p:txBody>
          <a:bodyPr/>
          <a:lstStyle/>
          <a:p>
            <a:r>
              <a:rPr lang="en-US" dirty="0"/>
              <a:t>Click to edit Master title style</a:t>
            </a:r>
          </a:p>
        </p:txBody>
      </p:sp>
    </p:spTree>
    <p:extLst>
      <p:ext uri="{BB962C8B-B14F-4D97-AF65-F5344CB8AC3E}">
        <p14:creationId xmlns:p14="http://schemas.microsoft.com/office/powerpoint/2010/main" val="391679327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1367"/>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1092"/>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730311498"/>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816109807"/>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85174113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139921427"/>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19890693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9054"/>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178295887"/>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9054"/>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13306107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62047850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641969375"/>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39748797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291093109"/>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1935"/>
            <a:ext cx="7886700" cy="1325563"/>
          </a:xfrm>
        </p:spPr>
        <p:txBody>
          <a:bodyPr/>
          <a:lstStyle/>
          <a:p>
            <a:r>
              <a:rPr lang="en-US" dirty="0"/>
              <a:t>Click to edit Master title style</a:t>
            </a:r>
          </a:p>
        </p:txBody>
      </p:sp>
    </p:spTree>
    <p:extLst>
      <p:ext uri="{BB962C8B-B14F-4D97-AF65-F5344CB8AC3E}">
        <p14:creationId xmlns:p14="http://schemas.microsoft.com/office/powerpoint/2010/main" val="161258565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1305"/>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1030"/>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33711521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860403515"/>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746834674"/>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7861001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820275382"/>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899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736499885"/>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8992"/>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72871284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01696671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918276207"/>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2039191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54659286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1901"/>
            <a:ext cx="7886700" cy="1325563"/>
          </a:xfrm>
        </p:spPr>
        <p:txBody>
          <a:bodyPr/>
          <a:lstStyle/>
          <a:p>
            <a:r>
              <a:rPr lang="en-US" dirty="0"/>
              <a:t>Click to edit Master title style</a:t>
            </a:r>
          </a:p>
        </p:txBody>
      </p:sp>
    </p:spTree>
    <p:extLst>
      <p:ext uri="{BB962C8B-B14F-4D97-AF65-F5344CB8AC3E}">
        <p14:creationId xmlns:p14="http://schemas.microsoft.com/office/powerpoint/2010/main" val="3691526767"/>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1271"/>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099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13577836"/>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560764952"/>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413020987"/>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583849308"/>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558137814"/>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895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285633001"/>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8958"/>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828356000"/>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746398406"/>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76199800"/>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467317896"/>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1967"/>
            <a:ext cx="7886700" cy="1325563"/>
          </a:xfrm>
        </p:spPr>
        <p:txBody>
          <a:bodyPr/>
          <a:lstStyle/>
          <a:p>
            <a:r>
              <a:rPr lang="en-US" dirty="0"/>
              <a:t>Click to edit Master title style</a:t>
            </a:r>
          </a:p>
        </p:txBody>
      </p:sp>
    </p:spTree>
    <p:extLst>
      <p:ext uri="{BB962C8B-B14F-4D97-AF65-F5344CB8AC3E}">
        <p14:creationId xmlns:p14="http://schemas.microsoft.com/office/powerpoint/2010/main" val="723301099"/>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834026556"/>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1827"/>
            <a:ext cx="7886700" cy="1325563"/>
          </a:xfrm>
        </p:spPr>
        <p:txBody>
          <a:bodyPr/>
          <a:lstStyle/>
          <a:p>
            <a:r>
              <a:rPr lang="en-US" dirty="0"/>
              <a:t>Click to edit Master title style</a:t>
            </a:r>
          </a:p>
        </p:txBody>
      </p:sp>
    </p:spTree>
    <p:extLst>
      <p:ext uri="{BB962C8B-B14F-4D97-AF65-F5344CB8AC3E}">
        <p14:creationId xmlns:p14="http://schemas.microsoft.com/office/powerpoint/2010/main" val="93975992"/>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1197"/>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0922"/>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895211261"/>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689295785"/>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0815735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650494278"/>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644030976"/>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8884"/>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049110021"/>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8884"/>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369290353"/>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132118667"/>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192775979"/>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493501419"/>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464752339"/>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1787"/>
            <a:ext cx="7886700" cy="1325563"/>
          </a:xfrm>
        </p:spPr>
        <p:txBody>
          <a:bodyPr/>
          <a:lstStyle/>
          <a:p>
            <a:r>
              <a:rPr lang="en-US" dirty="0"/>
              <a:t>Click to edit Master title style</a:t>
            </a:r>
          </a:p>
        </p:txBody>
      </p:sp>
    </p:spTree>
    <p:extLst>
      <p:ext uri="{BB962C8B-B14F-4D97-AF65-F5344CB8AC3E}">
        <p14:creationId xmlns:p14="http://schemas.microsoft.com/office/powerpoint/2010/main" val="3443584629"/>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1157"/>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0882"/>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333353152"/>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422215530"/>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139996204"/>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45315310"/>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92154094"/>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8844"/>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112519620"/>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8844"/>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418218097"/>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779101449"/>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377496726"/>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766714381"/>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973550507"/>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1745"/>
            <a:ext cx="7886700" cy="1325563"/>
          </a:xfrm>
        </p:spPr>
        <p:txBody>
          <a:bodyPr/>
          <a:lstStyle/>
          <a:p>
            <a:r>
              <a:rPr lang="en-US" dirty="0"/>
              <a:t>Click to edit Master title style</a:t>
            </a:r>
          </a:p>
        </p:txBody>
      </p:sp>
    </p:spTree>
    <p:extLst>
      <p:ext uri="{BB962C8B-B14F-4D97-AF65-F5344CB8AC3E}">
        <p14:creationId xmlns:p14="http://schemas.microsoft.com/office/powerpoint/2010/main" val="3002567635"/>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1115"/>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0840"/>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901316391"/>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038834399"/>
      </p:ext>
    </p:extLst>
  </p:cSld>
  <p:clrMapOvr>
    <a:masterClrMapping/>
  </p:clrMapOvr>
</p:sldLayout>
</file>

<file path=ppt/slideLayouts/slideLayout2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660621888"/>
      </p:ext>
    </p:extLst>
  </p:cSld>
  <p:clrMapOvr>
    <a:masterClrMapping/>
  </p:clrMapOvr>
</p:sldLayout>
</file>

<file path=ppt/slideLayouts/slideLayout2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168554354"/>
      </p:ext>
    </p:extLst>
  </p:cSld>
  <p:clrMapOvr>
    <a:masterClrMapping/>
  </p:clrMapOvr>
</p:sldLayout>
</file>

<file path=ppt/slideLayouts/slideLayout2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906288473"/>
      </p:ext>
    </p:extLst>
  </p:cSld>
  <p:clrMapOvr>
    <a:masterClrMapping/>
  </p:clrMapOvr>
</p:sldLayout>
</file>

<file path=ppt/slideLayouts/slideLayout2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880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75752519"/>
      </p:ext>
    </p:extLst>
  </p:cSld>
  <p:clrMapOvr>
    <a:masterClrMapping/>
  </p:clrMapOvr>
</p:sldLayout>
</file>

<file path=ppt/slideLayouts/slideLayout2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8802"/>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466887248"/>
      </p:ext>
    </p:extLst>
  </p:cSld>
  <p:clrMapOvr>
    <a:masterClrMapping/>
  </p:clrMapOvr>
</p:sldLayout>
</file>

<file path=ppt/slideLayouts/slideLayout2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509555029"/>
      </p:ext>
    </p:extLst>
  </p:cSld>
  <p:clrMapOvr>
    <a:masterClrMapping/>
  </p:clrMapOvr>
</p:sldLayout>
</file>

<file path=ppt/slideLayouts/slideLayout2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182196315"/>
      </p:ext>
    </p:extLst>
  </p:cSld>
  <p:clrMapOvr>
    <a:masterClrMapping/>
  </p:clrMapOvr>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763242689"/>
      </p:ext>
    </p:extLst>
  </p:cSld>
  <p:clrMapOvr>
    <a:masterClrMapping/>
  </p:clrMapOvr>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94063599"/>
      </p:ext>
    </p:extLst>
  </p:cSld>
  <p:clrMapOvr>
    <a:masterClrMapping/>
  </p:clrMapOvr>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1701"/>
            <a:ext cx="7886700" cy="1325563"/>
          </a:xfrm>
        </p:spPr>
        <p:txBody>
          <a:bodyPr/>
          <a:lstStyle/>
          <a:p>
            <a:r>
              <a:rPr lang="en-US" dirty="0"/>
              <a:t>Click to edit Master title style</a:t>
            </a:r>
          </a:p>
        </p:txBody>
      </p:sp>
    </p:spTree>
    <p:extLst>
      <p:ext uri="{BB962C8B-B14F-4D97-AF65-F5344CB8AC3E}">
        <p14:creationId xmlns:p14="http://schemas.microsoft.com/office/powerpoint/2010/main" val="1755360482"/>
      </p:ext>
    </p:extLst>
  </p:cSld>
  <p:clrMapOvr>
    <a:masterClrMapping/>
  </p:clrMapOvr>
</p:sldLayout>
</file>

<file path=ppt/slideLayouts/slideLayout23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1071"/>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079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730216743"/>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478750615"/>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964531488"/>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532527309"/>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84535520"/>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875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649340648"/>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8758"/>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386934754"/>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564563031"/>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9281257"/>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894142191"/>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918344555"/>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1655"/>
            <a:ext cx="7886700" cy="1325563"/>
          </a:xfrm>
        </p:spPr>
        <p:txBody>
          <a:bodyPr/>
          <a:lstStyle/>
          <a:p>
            <a:r>
              <a:rPr lang="en-US" dirty="0"/>
              <a:t>Click to edit Master title style</a:t>
            </a:r>
          </a:p>
        </p:txBody>
      </p:sp>
    </p:spTree>
    <p:extLst>
      <p:ext uri="{BB962C8B-B14F-4D97-AF65-F5344CB8AC3E}">
        <p14:creationId xmlns:p14="http://schemas.microsoft.com/office/powerpoint/2010/main" val="1436083106"/>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1025"/>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0750"/>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771916274"/>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876180641"/>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062323469"/>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292297366"/>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130813749"/>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871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225443129"/>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8712"/>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03606895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865935352"/>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606921315"/>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720365364"/>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576135456"/>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1607"/>
            <a:ext cx="7886700" cy="1325563"/>
          </a:xfrm>
        </p:spPr>
        <p:txBody>
          <a:bodyPr/>
          <a:lstStyle/>
          <a:p>
            <a:r>
              <a:rPr lang="en-US" dirty="0"/>
              <a:t>Click to edit Master title style</a:t>
            </a:r>
          </a:p>
        </p:txBody>
      </p:sp>
    </p:spTree>
    <p:extLst>
      <p:ext uri="{BB962C8B-B14F-4D97-AF65-F5344CB8AC3E}">
        <p14:creationId xmlns:p14="http://schemas.microsoft.com/office/powerpoint/2010/main" val="1877082757"/>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0977"/>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0702"/>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198703911"/>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39039708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305036056"/>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693624763"/>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552119512"/>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8664"/>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66191058"/>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8664"/>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821694351"/>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67225768"/>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489203568"/>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210146714"/>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23537959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1557"/>
            <a:ext cx="7886700" cy="1325563"/>
          </a:xfrm>
        </p:spPr>
        <p:txBody>
          <a:bodyPr/>
          <a:lstStyle/>
          <a:p>
            <a:r>
              <a:rPr lang="en-US" dirty="0"/>
              <a:t>Click to edit Master title style</a:t>
            </a:r>
          </a:p>
        </p:txBody>
      </p:sp>
    </p:spTree>
    <p:extLst>
      <p:ext uri="{BB962C8B-B14F-4D97-AF65-F5344CB8AC3E}">
        <p14:creationId xmlns:p14="http://schemas.microsoft.com/office/powerpoint/2010/main" val="4001646850"/>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0927"/>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0652"/>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372289389"/>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993214696"/>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32356460"/>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589295742"/>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83795156"/>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8614"/>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832473845"/>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8614"/>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608312577"/>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226055733"/>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046095974"/>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500163522"/>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522241871"/>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1505"/>
            <a:ext cx="7886700" cy="1325563"/>
          </a:xfrm>
        </p:spPr>
        <p:txBody>
          <a:bodyPr/>
          <a:lstStyle/>
          <a:p>
            <a:r>
              <a:rPr lang="en-US" dirty="0"/>
              <a:t>Click to edit Master title style</a:t>
            </a:r>
          </a:p>
        </p:txBody>
      </p:sp>
    </p:spTree>
    <p:extLst>
      <p:ext uri="{BB962C8B-B14F-4D97-AF65-F5344CB8AC3E}">
        <p14:creationId xmlns:p14="http://schemas.microsoft.com/office/powerpoint/2010/main" val="8661047"/>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0875"/>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0600"/>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898220867"/>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711403929"/>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141065972"/>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588586511"/>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297838885"/>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856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731660239"/>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8562"/>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087261628"/>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861761938"/>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928791049"/>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46755148"/>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651689133"/>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1451"/>
            <a:ext cx="7886700" cy="1325563"/>
          </a:xfrm>
        </p:spPr>
        <p:txBody>
          <a:bodyPr/>
          <a:lstStyle/>
          <a:p>
            <a:r>
              <a:rPr lang="en-US" dirty="0"/>
              <a:t>Click to edit Master title style</a:t>
            </a:r>
          </a:p>
        </p:txBody>
      </p:sp>
    </p:spTree>
    <p:extLst>
      <p:ext uri="{BB962C8B-B14F-4D97-AF65-F5344CB8AC3E}">
        <p14:creationId xmlns:p14="http://schemas.microsoft.com/office/powerpoint/2010/main" val="6437087"/>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0821"/>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054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949409696"/>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452916986"/>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678048930"/>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425843455"/>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358268098"/>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850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661170165"/>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8508"/>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596593807"/>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863917645"/>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59231309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004916246"/>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147815208"/>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1395"/>
            <a:ext cx="7886700" cy="1325563"/>
          </a:xfrm>
        </p:spPr>
        <p:txBody>
          <a:bodyPr/>
          <a:lstStyle/>
          <a:p>
            <a:r>
              <a:rPr lang="en-US" dirty="0"/>
              <a:t>Click to edit Master title style</a:t>
            </a:r>
          </a:p>
        </p:txBody>
      </p:sp>
    </p:spTree>
    <p:extLst>
      <p:ext uri="{BB962C8B-B14F-4D97-AF65-F5344CB8AC3E}">
        <p14:creationId xmlns:p14="http://schemas.microsoft.com/office/powerpoint/2010/main" val="1279656045"/>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0765"/>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0490"/>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568622930"/>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482417566"/>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184573216"/>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91317279"/>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233056884"/>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845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811463527"/>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8452"/>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767478403"/>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312931301"/>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333190600"/>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219177502"/>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233911769"/>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1337"/>
            <a:ext cx="7886700" cy="1325563"/>
          </a:xfrm>
        </p:spPr>
        <p:txBody>
          <a:bodyPr/>
          <a:lstStyle/>
          <a:p>
            <a:r>
              <a:rPr lang="en-US" dirty="0"/>
              <a:t>Click to edit Master title style</a:t>
            </a:r>
          </a:p>
        </p:txBody>
      </p:sp>
    </p:spTree>
    <p:extLst>
      <p:ext uri="{BB962C8B-B14F-4D97-AF65-F5344CB8AC3E}">
        <p14:creationId xmlns:p14="http://schemas.microsoft.com/office/powerpoint/2010/main" val="3842851652"/>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0707"/>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0432"/>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192989650"/>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335225127"/>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920319311"/>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848225679"/>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894683446"/>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8394"/>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16170026"/>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8394"/>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977867581"/>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936222096"/>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302401677"/>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537722333"/>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547413926"/>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1277"/>
            <a:ext cx="7886700" cy="1325563"/>
          </a:xfrm>
        </p:spPr>
        <p:txBody>
          <a:bodyPr/>
          <a:lstStyle/>
          <a:p>
            <a:r>
              <a:rPr lang="en-US" dirty="0"/>
              <a:t>Click to edit Master title style</a:t>
            </a:r>
          </a:p>
        </p:txBody>
      </p:sp>
    </p:spTree>
    <p:extLst>
      <p:ext uri="{BB962C8B-B14F-4D97-AF65-F5344CB8AC3E}">
        <p14:creationId xmlns:p14="http://schemas.microsoft.com/office/powerpoint/2010/main" val="648514155"/>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0647"/>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0372"/>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835813208"/>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458044473"/>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748375363"/>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130650902"/>
      </p:ext>
    </p:extLst>
  </p:cSld>
  <p:clrMapOvr>
    <a:masterClrMapping/>
  </p:clrMapOvr>
</p:sldLayout>
</file>

<file path=ppt/slideLayouts/slideLayout3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28425727"/>
      </p:ext>
    </p:extLst>
  </p:cSld>
  <p:clrMapOvr>
    <a:masterClrMapping/>
  </p:clrMapOvr>
</p:sldLayout>
</file>

<file path=ppt/slideLayouts/slideLayout3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8334"/>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430381318"/>
      </p:ext>
    </p:extLst>
  </p:cSld>
  <p:clrMapOvr>
    <a:masterClrMapping/>
  </p:clrMapOvr>
</p:sldLayout>
</file>

<file path=ppt/slideLayouts/slideLayout3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8334"/>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84778237"/>
      </p:ext>
    </p:extLst>
  </p:cSld>
  <p:clrMapOvr>
    <a:masterClrMapping/>
  </p:clrMapOvr>
</p:sldLayout>
</file>

<file path=ppt/slideLayouts/slideLayout3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603410974"/>
      </p:ext>
    </p:extLst>
  </p:cSld>
  <p:clrMapOvr>
    <a:masterClrMapping/>
  </p:clrMapOvr>
</p:sldLayout>
</file>

<file path=ppt/slideLayouts/slideLayout3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408155034"/>
      </p:ext>
    </p:extLst>
  </p:cSld>
  <p:clrMapOvr>
    <a:masterClrMapping/>
  </p:clrMapOvr>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626440026"/>
      </p:ext>
    </p:extLst>
  </p:cSld>
  <p:clrMapOvr>
    <a:masterClrMapping/>
  </p:clrMapOvr>
</p:sldLayout>
</file>

<file path=ppt/slideLayouts/slideLayout3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576528502"/>
      </p:ext>
    </p:extLst>
  </p:cSld>
  <p:clrMapOvr>
    <a:masterClrMapping/>
  </p:clrMapOvr>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1151"/>
            <a:ext cx="7886700" cy="1325563"/>
          </a:xfrm>
        </p:spPr>
        <p:txBody>
          <a:bodyPr/>
          <a:lstStyle/>
          <a:p>
            <a:r>
              <a:rPr lang="en-US" dirty="0"/>
              <a:t>Click to edit Master title style</a:t>
            </a:r>
          </a:p>
        </p:txBody>
      </p:sp>
    </p:spTree>
    <p:extLst>
      <p:ext uri="{BB962C8B-B14F-4D97-AF65-F5344CB8AC3E}">
        <p14:creationId xmlns:p14="http://schemas.microsoft.com/office/powerpoint/2010/main" val="3509008263"/>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0521"/>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0246"/>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129450368"/>
      </p:ext>
    </p:extLst>
  </p:cSld>
  <p:clrMapOvr>
    <a:masterClrMapping/>
  </p:clrMapOvr>
</p:sldLayout>
</file>

<file path=ppt/slideLayouts/slideLayout3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572033440"/>
      </p:ext>
    </p:extLst>
  </p:cSld>
  <p:clrMapOvr>
    <a:masterClrMapping/>
  </p:clrMapOvr>
</p:sldLayout>
</file>

<file path=ppt/slideLayouts/slideLayout3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825421868"/>
      </p:ext>
    </p:extLst>
  </p:cSld>
  <p:clrMapOvr>
    <a:masterClrMapping/>
  </p:clrMapOvr>
</p:sldLayout>
</file>

<file path=ppt/slideLayouts/slideLayout3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167805335"/>
      </p:ext>
    </p:extLst>
  </p:cSld>
  <p:clrMapOvr>
    <a:masterClrMapping/>
  </p:clrMapOvr>
</p:sldLayout>
</file>

<file path=ppt/slideLayouts/slideLayout3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142774655"/>
      </p:ext>
    </p:extLst>
  </p:cSld>
  <p:clrMapOvr>
    <a:masterClrMapping/>
  </p:clrMapOvr>
</p:sldLayout>
</file>

<file path=ppt/slideLayouts/slideLayout3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820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684737418"/>
      </p:ext>
    </p:extLst>
  </p:cSld>
  <p:clrMapOvr>
    <a:masterClrMapping/>
  </p:clrMapOvr>
</p:sldLayout>
</file>

<file path=ppt/slideLayouts/slideLayout3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8208"/>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978860454"/>
      </p:ext>
    </p:extLst>
  </p:cSld>
  <p:clrMapOvr>
    <a:masterClrMapping/>
  </p:clrMapOvr>
</p:sldLayout>
</file>

<file path=ppt/slideLayouts/slideLayout3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848834974"/>
      </p:ext>
    </p:extLst>
  </p:cSld>
  <p:clrMapOvr>
    <a:masterClrMapping/>
  </p:clrMapOvr>
</p:sldLayout>
</file>

<file path=ppt/slideLayouts/slideLayout3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826385999"/>
      </p:ext>
    </p:extLst>
  </p:cSld>
  <p:clrMapOvr>
    <a:masterClrMapping/>
  </p:clrMapOvr>
</p:sldLayout>
</file>

<file path=ppt/slideLayouts/slideLayout34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607182303"/>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387994014"/>
      </p:ext>
    </p:extLst>
  </p:cSld>
  <p:clrMapOvr>
    <a:masterClrMapping/>
  </p:clrMapOvr>
</p:sldLayout>
</file>

<file path=ppt/slideLayouts/slideLayout35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1085"/>
            <a:ext cx="7886700" cy="1325563"/>
          </a:xfrm>
        </p:spPr>
        <p:txBody>
          <a:bodyPr/>
          <a:lstStyle/>
          <a:p>
            <a:r>
              <a:rPr lang="en-US" dirty="0"/>
              <a:t>Click to edit Master title style</a:t>
            </a:r>
          </a:p>
        </p:txBody>
      </p:sp>
    </p:spTree>
    <p:extLst>
      <p:ext uri="{BB962C8B-B14F-4D97-AF65-F5344CB8AC3E}">
        <p14:creationId xmlns:p14="http://schemas.microsoft.com/office/powerpoint/2010/main" val="2279447300"/>
      </p:ext>
    </p:extLst>
  </p:cSld>
  <p:clrMapOvr>
    <a:masterClrMapping/>
  </p:clrMapOvr>
</p:sldLayout>
</file>

<file path=ppt/slideLayouts/slideLayout35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0455"/>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0180"/>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091698568"/>
      </p:ext>
    </p:extLst>
  </p:cSld>
  <p:clrMapOvr>
    <a:masterClrMapping/>
  </p:clrMapOvr>
</p:sldLayout>
</file>

<file path=ppt/slideLayouts/slideLayout3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126203976"/>
      </p:ext>
    </p:extLst>
  </p:cSld>
  <p:clrMapOvr>
    <a:masterClrMapping/>
  </p:clrMapOvr>
</p:sldLayout>
</file>

<file path=ppt/slideLayouts/slideLayout3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099049844"/>
      </p:ext>
    </p:extLst>
  </p:cSld>
  <p:clrMapOvr>
    <a:masterClrMapping/>
  </p:clrMapOvr>
</p:sldLayout>
</file>

<file path=ppt/slideLayouts/slideLayout3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38964131"/>
      </p:ext>
    </p:extLst>
  </p:cSld>
  <p:clrMapOvr>
    <a:masterClrMapping/>
  </p:clrMapOvr>
</p:sldLayout>
</file>

<file path=ppt/slideLayouts/slideLayout3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684764871"/>
      </p:ext>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8142"/>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134103943"/>
      </p:ext>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8142"/>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602525383"/>
      </p:ext>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817576555"/>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813384102"/>
      </p:ext>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746976471"/>
      </p:ext>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6E77D5A2-63D5-4550-AC4B-AFAAA90686F6}"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880408837"/>
      </p:ext>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CDBB4CA4-8CF9-4312-9950-CD43D7B363C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
        <p:nvSpPr>
          <p:cNvPr id="7" name="Title 6">
            <a:extLst>
              <a:ext uri="{FF2B5EF4-FFF2-40B4-BE49-F238E27FC236}">
                <a16:creationId xmlns:a16="http://schemas.microsoft.com/office/drawing/2014/main" id="{AD2DC781-BE45-4F44-AB94-B11DD8517847}"/>
              </a:ext>
            </a:extLst>
          </p:cNvPr>
          <p:cNvSpPr>
            <a:spLocks noGrp="1"/>
          </p:cNvSpPr>
          <p:nvPr>
            <p:ph type="title"/>
          </p:nvPr>
        </p:nvSpPr>
        <p:spPr>
          <a:xfrm>
            <a:off x="601883" y="411017"/>
            <a:ext cx="7886700" cy="1325563"/>
          </a:xfrm>
        </p:spPr>
        <p:txBody>
          <a:bodyPr/>
          <a:lstStyle/>
          <a:p>
            <a:r>
              <a:rPr lang="en-US" dirty="0"/>
              <a:t>Click to edit Master title style</a:t>
            </a:r>
          </a:p>
        </p:txBody>
      </p:sp>
    </p:spTree>
    <p:extLst>
      <p:ext uri="{BB962C8B-B14F-4D97-AF65-F5344CB8AC3E}">
        <p14:creationId xmlns:p14="http://schemas.microsoft.com/office/powerpoint/2010/main" val="1536058654"/>
      </p:ext>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10387"/>
            <a:ext cx="78867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623888" y="4590112"/>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786D0-2258-437B-84F5-4626D9EAC9FE}"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966169831"/>
      </p:ext>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27FEA4F9-C3F4-41B3-ADEA-612A1A5D1506}"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354439303"/>
      </p:ext>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9"/>
            <a:ext cx="78867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4629152"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2"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4808DE04-5107-48FB-B23C-53E044EC675F}" type="datetime1">
              <a:rPr lang="en-IN" smtClean="0">
                <a:solidFill>
                  <a:prstClr val="black">
                    <a:tint val="75000"/>
                  </a:prstClr>
                </a:solidFill>
              </a:rPr>
              <a:pPr/>
              <a:t>21/08/22</a:t>
            </a:fld>
            <a:endParaRPr lang="en-IN"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IN"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976559817"/>
      </p:ext>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E7B2807D-9EFC-49C1-A8C6-76FC40E7BF7A}"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809486202"/>
      </p:ext>
    </p:extLst>
  </p:cSld>
  <p:clrMapOvr>
    <a:masterClrMapping/>
  </p:clrMapOvr>
</p:sldLayout>
</file>

<file path=ppt/slideLayouts/slideLayout3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30967F-29F7-4D25-96E7-47CBB6054BE1}" type="datetime1">
              <a:rPr lang="en-IN" smtClean="0">
                <a:solidFill>
                  <a:prstClr val="black">
                    <a:tint val="75000"/>
                  </a:prstClr>
                </a:solidFill>
              </a:rPr>
              <a:pPr/>
              <a:t>21/08/22</a:t>
            </a:fld>
            <a:endParaRPr lang="en-IN"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IN"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2325735704"/>
      </p:ext>
    </p:extLst>
  </p:cSld>
  <p:clrMapOvr>
    <a:masterClrMapping/>
  </p:clrMapOvr>
</p:sldLayout>
</file>

<file path=ppt/slideLayouts/slideLayout3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3887391" y="988074"/>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655CB52-FB76-4531-9E94-AA6886A433E1}"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122256512"/>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3887391" y="988074"/>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05EA6F-96B2-4280-B9D0-8703DE0AA5B7}" type="datetime1">
              <a:rPr lang="en-IN" smtClean="0">
                <a:solidFill>
                  <a:prstClr val="black">
                    <a:tint val="75000"/>
                  </a:prstClr>
                </a:solidFill>
              </a:rPr>
              <a:pPr/>
              <a:t>21/08/22</a:t>
            </a:fld>
            <a:endParaRPr lang="en-IN"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IN"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1321745110"/>
      </p:ext>
    </p:extLst>
  </p:cSld>
  <p:clrMapOvr>
    <a:masterClrMapping/>
  </p:clrMapOvr>
</p:sldLayout>
</file>

<file path=ppt/slideLayouts/slideLayout3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F5E9C3C-7AFB-477F-8988-984D4F41C8FC}"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879431681"/>
      </p:ext>
    </p:extLst>
  </p:cSld>
  <p:clrMapOvr>
    <a:masterClrMapping/>
  </p:clrMapOvr>
</p:sldLayout>
</file>

<file path=ppt/slideLayouts/slideLayout3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628652"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62FC2E64-1579-4F2A-8109-3C799A78AA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IN"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3941344538"/>
      </p:ext>
    </p:extLst>
  </p:cSld>
  <p:clrMapOvr>
    <a:masterClrMapping/>
  </p:clrMapOvr>
</p:sldLayout>
</file>

<file path=ppt/slideLayouts/slideLayout37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CC56C-1A0E-7B46-B5CC-B8784529FDE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DF1EE20F-E3DC-9746-8D7F-F70F30107D31}"/>
              </a:ext>
            </a:extLst>
          </p:cNvPr>
          <p:cNvSpPr>
            <a:spLocks noGrp="1"/>
          </p:cNvSpPr>
          <p:nvPr>
            <p:ph type="dt" sz="half" idx="10"/>
          </p:nvPr>
        </p:nvSpPr>
        <p:spPr/>
        <p:txBody>
          <a:bodyPr/>
          <a:lstStyle/>
          <a:p>
            <a:fld id="{9AA3A751-6019-47A6-86CC-2923C5DEB685}" type="datetime1">
              <a:rPr lang="en-IN" smtClean="0">
                <a:solidFill>
                  <a:prstClr val="black">
                    <a:tint val="75000"/>
                  </a:prstClr>
                </a:solidFill>
              </a:rPr>
              <a:pPr/>
              <a:t>21/08/22</a:t>
            </a:fld>
            <a:endParaRPr lang="en-IN" dirty="0">
              <a:solidFill>
                <a:prstClr val="black">
                  <a:tint val="75000"/>
                </a:prstClr>
              </a:solidFill>
            </a:endParaRPr>
          </a:p>
        </p:txBody>
      </p:sp>
      <p:sp>
        <p:nvSpPr>
          <p:cNvPr id="4" name="Footer Placeholder 3">
            <a:extLst>
              <a:ext uri="{FF2B5EF4-FFF2-40B4-BE49-F238E27FC236}">
                <a16:creationId xmlns:a16="http://schemas.microsoft.com/office/drawing/2014/main" id="{A09AAFB1-76CA-8841-A4CB-C50C04DE38B3}"/>
              </a:ext>
            </a:extLst>
          </p:cNvPr>
          <p:cNvSpPr>
            <a:spLocks noGrp="1"/>
          </p:cNvSpPr>
          <p:nvPr>
            <p:ph type="ftr" sz="quarter" idx="11"/>
          </p:nvPr>
        </p:nvSpPr>
        <p:spPr/>
        <p:txBody>
          <a:bodyPr/>
          <a:lstStyle/>
          <a:p>
            <a:endParaRPr lang="en-IN" dirty="0">
              <a:solidFill>
                <a:prstClr val="black">
                  <a:tint val="75000"/>
                </a:prstClr>
              </a:solidFill>
            </a:endParaRPr>
          </a:p>
        </p:txBody>
      </p:sp>
      <p:sp>
        <p:nvSpPr>
          <p:cNvPr id="5" name="Slide Number Placeholder 4">
            <a:extLst>
              <a:ext uri="{FF2B5EF4-FFF2-40B4-BE49-F238E27FC236}">
                <a16:creationId xmlns:a16="http://schemas.microsoft.com/office/drawing/2014/main" id="{68EE44E0-AB17-D841-979F-6D9DD362997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spTree>
    <p:extLst>
      <p:ext uri="{BB962C8B-B14F-4D97-AF65-F5344CB8AC3E}">
        <p14:creationId xmlns:p14="http://schemas.microsoft.com/office/powerpoint/2010/main" val="4031875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theme" Target="../theme/theme8.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theme" Target="../theme/theme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theme" Target="../theme/theme10.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image" Target="../media/image1.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theme" Target="../theme/theme11.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2" Type="http://schemas.openxmlformats.org/officeDocument/2006/relationships/slideLayout" Target="../slideLayouts/slideLayout122.xml"/><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image" Target="../media/image1.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theme" Target="../theme/theme12.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slideLayout" Target="../slideLayouts/slideLayout144.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image" Target="../media/image1.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theme" Target="../theme/theme13.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2" Type="http://schemas.openxmlformats.org/officeDocument/2006/relationships/slideLayout" Target="../slideLayouts/slideLayout146.xml"/><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image" Target="../media/image1.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4.xml"/><Relationship Id="rId13" Type="http://schemas.openxmlformats.org/officeDocument/2006/relationships/theme" Target="../theme/theme1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slideLayout" Target="../slideLayouts/slideLayout168.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 Id="rId14" Type="http://schemas.openxmlformats.org/officeDocument/2006/relationships/image" Target="../media/image1.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6.xml"/><Relationship Id="rId13" Type="http://schemas.openxmlformats.org/officeDocument/2006/relationships/theme" Target="../theme/theme15.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slideLayout" Target="../slideLayouts/slideLayout180.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 Id="rId14" Type="http://schemas.openxmlformats.org/officeDocument/2006/relationships/image" Target="../media/image1.png"/></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8.xml"/><Relationship Id="rId13" Type="http://schemas.openxmlformats.org/officeDocument/2006/relationships/slideLayout" Target="../slideLayouts/slideLayout193.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slideLayout" Target="../slideLayouts/slideLayout192.xml"/><Relationship Id="rId2" Type="http://schemas.openxmlformats.org/officeDocument/2006/relationships/slideLayout" Target="../slideLayouts/slideLayout182.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5" Type="http://schemas.openxmlformats.org/officeDocument/2006/relationships/image" Target="../media/image1.png"/><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 Id="rId1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201.xml"/><Relationship Id="rId13" Type="http://schemas.openxmlformats.org/officeDocument/2006/relationships/theme" Target="../theme/theme17.xml"/><Relationship Id="rId3" Type="http://schemas.openxmlformats.org/officeDocument/2006/relationships/slideLayout" Target="../slideLayouts/slideLayout196.xml"/><Relationship Id="rId7" Type="http://schemas.openxmlformats.org/officeDocument/2006/relationships/slideLayout" Target="../slideLayouts/slideLayout200.xml"/><Relationship Id="rId12" Type="http://schemas.openxmlformats.org/officeDocument/2006/relationships/slideLayout" Target="../slideLayouts/slideLayout205.xml"/><Relationship Id="rId2" Type="http://schemas.openxmlformats.org/officeDocument/2006/relationships/slideLayout" Target="../slideLayouts/slideLayout195.xml"/><Relationship Id="rId1" Type="http://schemas.openxmlformats.org/officeDocument/2006/relationships/slideLayout" Target="../slideLayouts/slideLayout194.xml"/><Relationship Id="rId6" Type="http://schemas.openxmlformats.org/officeDocument/2006/relationships/slideLayout" Target="../slideLayouts/slideLayout199.xml"/><Relationship Id="rId11" Type="http://schemas.openxmlformats.org/officeDocument/2006/relationships/slideLayout" Target="../slideLayouts/slideLayout204.xml"/><Relationship Id="rId5" Type="http://schemas.openxmlformats.org/officeDocument/2006/relationships/slideLayout" Target="../slideLayouts/slideLayout198.xml"/><Relationship Id="rId10" Type="http://schemas.openxmlformats.org/officeDocument/2006/relationships/slideLayout" Target="../slideLayouts/slideLayout203.xml"/><Relationship Id="rId4" Type="http://schemas.openxmlformats.org/officeDocument/2006/relationships/slideLayout" Target="../slideLayouts/slideLayout197.xml"/><Relationship Id="rId9" Type="http://schemas.openxmlformats.org/officeDocument/2006/relationships/slideLayout" Target="../slideLayouts/slideLayout202.xml"/><Relationship Id="rId14" Type="http://schemas.openxmlformats.org/officeDocument/2006/relationships/image" Target="../media/image1.png"/></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213.xml"/><Relationship Id="rId13" Type="http://schemas.openxmlformats.org/officeDocument/2006/relationships/theme" Target="../theme/theme18.xml"/><Relationship Id="rId3" Type="http://schemas.openxmlformats.org/officeDocument/2006/relationships/slideLayout" Target="../slideLayouts/slideLayout208.xml"/><Relationship Id="rId7" Type="http://schemas.openxmlformats.org/officeDocument/2006/relationships/slideLayout" Target="../slideLayouts/slideLayout212.xml"/><Relationship Id="rId12" Type="http://schemas.openxmlformats.org/officeDocument/2006/relationships/slideLayout" Target="../slideLayouts/slideLayout217.xml"/><Relationship Id="rId2" Type="http://schemas.openxmlformats.org/officeDocument/2006/relationships/slideLayout" Target="../slideLayouts/slideLayout207.xml"/><Relationship Id="rId1" Type="http://schemas.openxmlformats.org/officeDocument/2006/relationships/slideLayout" Target="../slideLayouts/slideLayout206.xml"/><Relationship Id="rId6" Type="http://schemas.openxmlformats.org/officeDocument/2006/relationships/slideLayout" Target="../slideLayouts/slideLayout211.xml"/><Relationship Id="rId11" Type="http://schemas.openxmlformats.org/officeDocument/2006/relationships/slideLayout" Target="../slideLayouts/slideLayout216.xml"/><Relationship Id="rId5" Type="http://schemas.openxmlformats.org/officeDocument/2006/relationships/slideLayout" Target="../slideLayouts/slideLayout210.xml"/><Relationship Id="rId10" Type="http://schemas.openxmlformats.org/officeDocument/2006/relationships/slideLayout" Target="../slideLayouts/slideLayout215.xml"/><Relationship Id="rId4" Type="http://schemas.openxmlformats.org/officeDocument/2006/relationships/slideLayout" Target="../slideLayouts/slideLayout209.xml"/><Relationship Id="rId9" Type="http://schemas.openxmlformats.org/officeDocument/2006/relationships/slideLayout" Target="../slideLayouts/slideLayout214.xml"/><Relationship Id="rId14" Type="http://schemas.openxmlformats.org/officeDocument/2006/relationships/image" Target="../media/image1.png"/></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225.xml"/><Relationship Id="rId13" Type="http://schemas.openxmlformats.org/officeDocument/2006/relationships/theme" Target="../theme/theme19.xml"/><Relationship Id="rId3" Type="http://schemas.openxmlformats.org/officeDocument/2006/relationships/slideLayout" Target="../slideLayouts/slideLayout220.xml"/><Relationship Id="rId7" Type="http://schemas.openxmlformats.org/officeDocument/2006/relationships/slideLayout" Target="../slideLayouts/slideLayout224.xml"/><Relationship Id="rId12" Type="http://schemas.openxmlformats.org/officeDocument/2006/relationships/slideLayout" Target="../slideLayouts/slideLayout229.xml"/><Relationship Id="rId2" Type="http://schemas.openxmlformats.org/officeDocument/2006/relationships/slideLayout" Target="../slideLayouts/slideLayout219.xml"/><Relationship Id="rId1" Type="http://schemas.openxmlformats.org/officeDocument/2006/relationships/slideLayout" Target="../slideLayouts/slideLayout218.xml"/><Relationship Id="rId6" Type="http://schemas.openxmlformats.org/officeDocument/2006/relationships/slideLayout" Target="../slideLayouts/slideLayout223.xml"/><Relationship Id="rId11" Type="http://schemas.openxmlformats.org/officeDocument/2006/relationships/slideLayout" Target="../slideLayouts/slideLayout228.xml"/><Relationship Id="rId5" Type="http://schemas.openxmlformats.org/officeDocument/2006/relationships/slideLayout" Target="../slideLayouts/slideLayout222.xml"/><Relationship Id="rId10" Type="http://schemas.openxmlformats.org/officeDocument/2006/relationships/slideLayout" Target="../slideLayouts/slideLayout227.xml"/><Relationship Id="rId4" Type="http://schemas.openxmlformats.org/officeDocument/2006/relationships/slideLayout" Target="../slideLayouts/slideLayout221.xml"/><Relationship Id="rId9" Type="http://schemas.openxmlformats.org/officeDocument/2006/relationships/slideLayout" Target="../slideLayouts/slideLayout226.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37.xml"/><Relationship Id="rId13" Type="http://schemas.openxmlformats.org/officeDocument/2006/relationships/theme" Target="../theme/theme20.xml"/><Relationship Id="rId3" Type="http://schemas.openxmlformats.org/officeDocument/2006/relationships/slideLayout" Target="../slideLayouts/slideLayout232.xml"/><Relationship Id="rId7" Type="http://schemas.openxmlformats.org/officeDocument/2006/relationships/slideLayout" Target="../slideLayouts/slideLayout236.xml"/><Relationship Id="rId12" Type="http://schemas.openxmlformats.org/officeDocument/2006/relationships/slideLayout" Target="../slideLayouts/slideLayout241.xml"/><Relationship Id="rId2" Type="http://schemas.openxmlformats.org/officeDocument/2006/relationships/slideLayout" Target="../slideLayouts/slideLayout231.xml"/><Relationship Id="rId1" Type="http://schemas.openxmlformats.org/officeDocument/2006/relationships/slideLayout" Target="../slideLayouts/slideLayout230.xml"/><Relationship Id="rId6" Type="http://schemas.openxmlformats.org/officeDocument/2006/relationships/slideLayout" Target="../slideLayouts/slideLayout235.xml"/><Relationship Id="rId11" Type="http://schemas.openxmlformats.org/officeDocument/2006/relationships/slideLayout" Target="../slideLayouts/slideLayout240.xml"/><Relationship Id="rId5" Type="http://schemas.openxmlformats.org/officeDocument/2006/relationships/slideLayout" Target="../slideLayouts/slideLayout234.xml"/><Relationship Id="rId10" Type="http://schemas.openxmlformats.org/officeDocument/2006/relationships/slideLayout" Target="../slideLayouts/slideLayout239.xml"/><Relationship Id="rId4" Type="http://schemas.openxmlformats.org/officeDocument/2006/relationships/slideLayout" Target="../slideLayouts/slideLayout233.xml"/><Relationship Id="rId9" Type="http://schemas.openxmlformats.org/officeDocument/2006/relationships/slideLayout" Target="../slideLayouts/slideLayout238.xml"/><Relationship Id="rId14" Type="http://schemas.openxmlformats.org/officeDocument/2006/relationships/image" Target="../media/image1.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49.xml"/><Relationship Id="rId13" Type="http://schemas.openxmlformats.org/officeDocument/2006/relationships/theme" Target="../theme/theme21.xml"/><Relationship Id="rId3" Type="http://schemas.openxmlformats.org/officeDocument/2006/relationships/slideLayout" Target="../slideLayouts/slideLayout244.xml"/><Relationship Id="rId7" Type="http://schemas.openxmlformats.org/officeDocument/2006/relationships/slideLayout" Target="../slideLayouts/slideLayout248.xml"/><Relationship Id="rId12" Type="http://schemas.openxmlformats.org/officeDocument/2006/relationships/slideLayout" Target="../slideLayouts/slideLayout253.xml"/><Relationship Id="rId2" Type="http://schemas.openxmlformats.org/officeDocument/2006/relationships/slideLayout" Target="../slideLayouts/slideLayout243.xml"/><Relationship Id="rId1" Type="http://schemas.openxmlformats.org/officeDocument/2006/relationships/slideLayout" Target="../slideLayouts/slideLayout242.xml"/><Relationship Id="rId6" Type="http://schemas.openxmlformats.org/officeDocument/2006/relationships/slideLayout" Target="../slideLayouts/slideLayout247.xml"/><Relationship Id="rId11" Type="http://schemas.openxmlformats.org/officeDocument/2006/relationships/slideLayout" Target="../slideLayouts/slideLayout252.xml"/><Relationship Id="rId5" Type="http://schemas.openxmlformats.org/officeDocument/2006/relationships/slideLayout" Target="../slideLayouts/slideLayout246.xml"/><Relationship Id="rId10" Type="http://schemas.openxmlformats.org/officeDocument/2006/relationships/slideLayout" Target="../slideLayouts/slideLayout251.xml"/><Relationship Id="rId4" Type="http://schemas.openxmlformats.org/officeDocument/2006/relationships/slideLayout" Target="../slideLayouts/slideLayout245.xml"/><Relationship Id="rId9" Type="http://schemas.openxmlformats.org/officeDocument/2006/relationships/slideLayout" Target="../slideLayouts/slideLayout250.xml"/><Relationship Id="rId14" Type="http://schemas.openxmlformats.org/officeDocument/2006/relationships/image" Target="../media/image1.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61.xml"/><Relationship Id="rId13" Type="http://schemas.openxmlformats.org/officeDocument/2006/relationships/theme" Target="../theme/theme22.xml"/><Relationship Id="rId3" Type="http://schemas.openxmlformats.org/officeDocument/2006/relationships/slideLayout" Target="../slideLayouts/slideLayout256.xml"/><Relationship Id="rId7" Type="http://schemas.openxmlformats.org/officeDocument/2006/relationships/slideLayout" Target="../slideLayouts/slideLayout260.xml"/><Relationship Id="rId12" Type="http://schemas.openxmlformats.org/officeDocument/2006/relationships/slideLayout" Target="../slideLayouts/slideLayout265.xml"/><Relationship Id="rId2" Type="http://schemas.openxmlformats.org/officeDocument/2006/relationships/slideLayout" Target="../slideLayouts/slideLayout255.xml"/><Relationship Id="rId1" Type="http://schemas.openxmlformats.org/officeDocument/2006/relationships/slideLayout" Target="../slideLayouts/slideLayout254.xml"/><Relationship Id="rId6" Type="http://schemas.openxmlformats.org/officeDocument/2006/relationships/slideLayout" Target="../slideLayouts/slideLayout259.xml"/><Relationship Id="rId11" Type="http://schemas.openxmlformats.org/officeDocument/2006/relationships/slideLayout" Target="../slideLayouts/slideLayout264.xml"/><Relationship Id="rId5" Type="http://schemas.openxmlformats.org/officeDocument/2006/relationships/slideLayout" Target="../slideLayouts/slideLayout258.xml"/><Relationship Id="rId10" Type="http://schemas.openxmlformats.org/officeDocument/2006/relationships/slideLayout" Target="../slideLayouts/slideLayout263.xml"/><Relationship Id="rId4" Type="http://schemas.openxmlformats.org/officeDocument/2006/relationships/slideLayout" Target="../slideLayouts/slideLayout257.xml"/><Relationship Id="rId9" Type="http://schemas.openxmlformats.org/officeDocument/2006/relationships/slideLayout" Target="../slideLayouts/slideLayout262.xml"/><Relationship Id="rId14" Type="http://schemas.openxmlformats.org/officeDocument/2006/relationships/image" Target="../media/image1.png"/></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73.xml"/><Relationship Id="rId13" Type="http://schemas.openxmlformats.org/officeDocument/2006/relationships/theme" Target="../theme/theme23.xml"/><Relationship Id="rId3" Type="http://schemas.openxmlformats.org/officeDocument/2006/relationships/slideLayout" Target="../slideLayouts/slideLayout268.xml"/><Relationship Id="rId7" Type="http://schemas.openxmlformats.org/officeDocument/2006/relationships/slideLayout" Target="../slideLayouts/slideLayout272.xml"/><Relationship Id="rId12" Type="http://schemas.openxmlformats.org/officeDocument/2006/relationships/slideLayout" Target="../slideLayouts/slideLayout277.xml"/><Relationship Id="rId2" Type="http://schemas.openxmlformats.org/officeDocument/2006/relationships/slideLayout" Target="../slideLayouts/slideLayout267.xml"/><Relationship Id="rId1" Type="http://schemas.openxmlformats.org/officeDocument/2006/relationships/slideLayout" Target="../slideLayouts/slideLayout266.xml"/><Relationship Id="rId6" Type="http://schemas.openxmlformats.org/officeDocument/2006/relationships/slideLayout" Target="../slideLayouts/slideLayout271.xml"/><Relationship Id="rId11" Type="http://schemas.openxmlformats.org/officeDocument/2006/relationships/slideLayout" Target="../slideLayouts/slideLayout276.xml"/><Relationship Id="rId5" Type="http://schemas.openxmlformats.org/officeDocument/2006/relationships/slideLayout" Target="../slideLayouts/slideLayout270.xml"/><Relationship Id="rId10" Type="http://schemas.openxmlformats.org/officeDocument/2006/relationships/slideLayout" Target="../slideLayouts/slideLayout275.xml"/><Relationship Id="rId4" Type="http://schemas.openxmlformats.org/officeDocument/2006/relationships/slideLayout" Target="../slideLayouts/slideLayout269.xml"/><Relationship Id="rId9" Type="http://schemas.openxmlformats.org/officeDocument/2006/relationships/slideLayout" Target="../slideLayouts/slideLayout274.xml"/><Relationship Id="rId14" Type="http://schemas.openxmlformats.org/officeDocument/2006/relationships/image" Target="../media/image1.png"/></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theme" Target="../theme/theme24.xml"/><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slideLayout" Target="../slideLayouts/slideLayout289.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 Id="rId14" Type="http://schemas.openxmlformats.org/officeDocument/2006/relationships/image" Target="../media/image1.png"/></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97.xml"/><Relationship Id="rId13" Type="http://schemas.openxmlformats.org/officeDocument/2006/relationships/theme" Target="../theme/theme25.xml"/><Relationship Id="rId3" Type="http://schemas.openxmlformats.org/officeDocument/2006/relationships/slideLayout" Target="../slideLayouts/slideLayout292.xml"/><Relationship Id="rId7" Type="http://schemas.openxmlformats.org/officeDocument/2006/relationships/slideLayout" Target="../slideLayouts/slideLayout296.xml"/><Relationship Id="rId12" Type="http://schemas.openxmlformats.org/officeDocument/2006/relationships/slideLayout" Target="../slideLayouts/slideLayout301.xml"/><Relationship Id="rId2" Type="http://schemas.openxmlformats.org/officeDocument/2006/relationships/slideLayout" Target="../slideLayouts/slideLayout291.xml"/><Relationship Id="rId1" Type="http://schemas.openxmlformats.org/officeDocument/2006/relationships/slideLayout" Target="../slideLayouts/slideLayout290.xml"/><Relationship Id="rId6" Type="http://schemas.openxmlformats.org/officeDocument/2006/relationships/slideLayout" Target="../slideLayouts/slideLayout295.xml"/><Relationship Id="rId11" Type="http://schemas.openxmlformats.org/officeDocument/2006/relationships/slideLayout" Target="../slideLayouts/slideLayout300.xml"/><Relationship Id="rId5" Type="http://schemas.openxmlformats.org/officeDocument/2006/relationships/slideLayout" Target="../slideLayouts/slideLayout294.xml"/><Relationship Id="rId10" Type="http://schemas.openxmlformats.org/officeDocument/2006/relationships/slideLayout" Target="../slideLayouts/slideLayout299.xml"/><Relationship Id="rId4" Type="http://schemas.openxmlformats.org/officeDocument/2006/relationships/slideLayout" Target="../slideLayouts/slideLayout293.xml"/><Relationship Id="rId9" Type="http://schemas.openxmlformats.org/officeDocument/2006/relationships/slideLayout" Target="../slideLayouts/slideLayout298.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309.xml"/><Relationship Id="rId13" Type="http://schemas.openxmlformats.org/officeDocument/2006/relationships/theme" Target="../theme/theme26.xml"/><Relationship Id="rId3" Type="http://schemas.openxmlformats.org/officeDocument/2006/relationships/slideLayout" Target="../slideLayouts/slideLayout304.xml"/><Relationship Id="rId7" Type="http://schemas.openxmlformats.org/officeDocument/2006/relationships/slideLayout" Target="../slideLayouts/slideLayout308.xml"/><Relationship Id="rId12" Type="http://schemas.openxmlformats.org/officeDocument/2006/relationships/slideLayout" Target="../slideLayouts/slideLayout313.xml"/><Relationship Id="rId2" Type="http://schemas.openxmlformats.org/officeDocument/2006/relationships/slideLayout" Target="../slideLayouts/slideLayout303.xml"/><Relationship Id="rId1" Type="http://schemas.openxmlformats.org/officeDocument/2006/relationships/slideLayout" Target="../slideLayouts/slideLayout302.xml"/><Relationship Id="rId6" Type="http://schemas.openxmlformats.org/officeDocument/2006/relationships/slideLayout" Target="../slideLayouts/slideLayout307.xml"/><Relationship Id="rId11" Type="http://schemas.openxmlformats.org/officeDocument/2006/relationships/slideLayout" Target="../slideLayouts/slideLayout312.xml"/><Relationship Id="rId5" Type="http://schemas.openxmlformats.org/officeDocument/2006/relationships/slideLayout" Target="../slideLayouts/slideLayout306.xml"/><Relationship Id="rId10" Type="http://schemas.openxmlformats.org/officeDocument/2006/relationships/slideLayout" Target="../slideLayouts/slideLayout311.xml"/><Relationship Id="rId4" Type="http://schemas.openxmlformats.org/officeDocument/2006/relationships/slideLayout" Target="../slideLayouts/slideLayout305.xml"/><Relationship Id="rId9" Type="http://schemas.openxmlformats.org/officeDocument/2006/relationships/slideLayout" Target="../slideLayouts/slideLayout310.xml"/><Relationship Id="rId14" Type="http://schemas.openxmlformats.org/officeDocument/2006/relationships/image" Target="../media/image1.png"/></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321.xml"/><Relationship Id="rId13" Type="http://schemas.openxmlformats.org/officeDocument/2006/relationships/theme" Target="../theme/theme27.xml"/><Relationship Id="rId3" Type="http://schemas.openxmlformats.org/officeDocument/2006/relationships/slideLayout" Target="../slideLayouts/slideLayout316.xml"/><Relationship Id="rId7" Type="http://schemas.openxmlformats.org/officeDocument/2006/relationships/slideLayout" Target="../slideLayouts/slideLayout320.xml"/><Relationship Id="rId12" Type="http://schemas.openxmlformats.org/officeDocument/2006/relationships/slideLayout" Target="../slideLayouts/slideLayout325.xml"/><Relationship Id="rId2" Type="http://schemas.openxmlformats.org/officeDocument/2006/relationships/slideLayout" Target="../slideLayouts/slideLayout315.xml"/><Relationship Id="rId1" Type="http://schemas.openxmlformats.org/officeDocument/2006/relationships/slideLayout" Target="../slideLayouts/slideLayout314.xml"/><Relationship Id="rId6" Type="http://schemas.openxmlformats.org/officeDocument/2006/relationships/slideLayout" Target="../slideLayouts/slideLayout319.xml"/><Relationship Id="rId11" Type="http://schemas.openxmlformats.org/officeDocument/2006/relationships/slideLayout" Target="../slideLayouts/slideLayout324.xml"/><Relationship Id="rId5" Type="http://schemas.openxmlformats.org/officeDocument/2006/relationships/slideLayout" Target="../slideLayouts/slideLayout318.xml"/><Relationship Id="rId10" Type="http://schemas.openxmlformats.org/officeDocument/2006/relationships/slideLayout" Target="../slideLayouts/slideLayout323.xml"/><Relationship Id="rId4" Type="http://schemas.openxmlformats.org/officeDocument/2006/relationships/slideLayout" Target="../slideLayouts/slideLayout317.xml"/><Relationship Id="rId9" Type="http://schemas.openxmlformats.org/officeDocument/2006/relationships/slideLayout" Target="../slideLayouts/slideLayout322.xml"/><Relationship Id="rId14" Type="http://schemas.openxmlformats.org/officeDocument/2006/relationships/image" Target="../media/image1.png"/></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333.xml"/><Relationship Id="rId13" Type="http://schemas.openxmlformats.org/officeDocument/2006/relationships/theme" Target="../theme/theme28.xml"/><Relationship Id="rId3" Type="http://schemas.openxmlformats.org/officeDocument/2006/relationships/slideLayout" Target="../slideLayouts/slideLayout328.xml"/><Relationship Id="rId7" Type="http://schemas.openxmlformats.org/officeDocument/2006/relationships/slideLayout" Target="../slideLayouts/slideLayout332.xml"/><Relationship Id="rId12" Type="http://schemas.openxmlformats.org/officeDocument/2006/relationships/slideLayout" Target="../slideLayouts/slideLayout337.xml"/><Relationship Id="rId2" Type="http://schemas.openxmlformats.org/officeDocument/2006/relationships/slideLayout" Target="../slideLayouts/slideLayout327.xml"/><Relationship Id="rId1" Type="http://schemas.openxmlformats.org/officeDocument/2006/relationships/slideLayout" Target="../slideLayouts/slideLayout326.xml"/><Relationship Id="rId6" Type="http://schemas.openxmlformats.org/officeDocument/2006/relationships/slideLayout" Target="../slideLayouts/slideLayout331.xml"/><Relationship Id="rId11" Type="http://schemas.openxmlformats.org/officeDocument/2006/relationships/slideLayout" Target="../slideLayouts/slideLayout336.xml"/><Relationship Id="rId5" Type="http://schemas.openxmlformats.org/officeDocument/2006/relationships/slideLayout" Target="../slideLayouts/slideLayout330.xml"/><Relationship Id="rId10" Type="http://schemas.openxmlformats.org/officeDocument/2006/relationships/slideLayout" Target="../slideLayouts/slideLayout335.xml"/><Relationship Id="rId4" Type="http://schemas.openxmlformats.org/officeDocument/2006/relationships/slideLayout" Target="../slideLayouts/slideLayout329.xml"/><Relationship Id="rId9" Type="http://schemas.openxmlformats.org/officeDocument/2006/relationships/slideLayout" Target="../slideLayouts/slideLayout334.xml"/><Relationship Id="rId14" Type="http://schemas.openxmlformats.org/officeDocument/2006/relationships/image" Target="../media/image1.png"/></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45.xml"/><Relationship Id="rId13" Type="http://schemas.openxmlformats.org/officeDocument/2006/relationships/theme" Target="../theme/theme29.xml"/><Relationship Id="rId3" Type="http://schemas.openxmlformats.org/officeDocument/2006/relationships/slideLayout" Target="../slideLayouts/slideLayout340.xml"/><Relationship Id="rId7" Type="http://schemas.openxmlformats.org/officeDocument/2006/relationships/slideLayout" Target="../slideLayouts/slideLayout344.xml"/><Relationship Id="rId12" Type="http://schemas.openxmlformats.org/officeDocument/2006/relationships/slideLayout" Target="../slideLayouts/slideLayout349.xml"/><Relationship Id="rId2" Type="http://schemas.openxmlformats.org/officeDocument/2006/relationships/slideLayout" Target="../slideLayouts/slideLayout339.xml"/><Relationship Id="rId1" Type="http://schemas.openxmlformats.org/officeDocument/2006/relationships/slideLayout" Target="../slideLayouts/slideLayout338.xml"/><Relationship Id="rId6" Type="http://schemas.openxmlformats.org/officeDocument/2006/relationships/slideLayout" Target="../slideLayouts/slideLayout343.xml"/><Relationship Id="rId11" Type="http://schemas.openxmlformats.org/officeDocument/2006/relationships/slideLayout" Target="../slideLayouts/slideLayout348.xml"/><Relationship Id="rId5" Type="http://schemas.openxmlformats.org/officeDocument/2006/relationships/slideLayout" Target="../slideLayouts/slideLayout342.xml"/><Relationship Id="rId10" Type="http://schemas.openxmlformats.org/officeDocument/2006/relationships/slideLayout" Target="../slideLayouts/slideLayout347.xml"/><Relationship Id="rId4" Type="http://schemas.openxmlformats.org/officeDocument/2006/relationships/slideLayout" Target="../slideLayouts/slideLayout341.xml"/><Relationship Id="rId9" Type="http://schemas.openxmlformats.org/officeDocument/2006/relationships/slideLayout" Target="../slideLayouts/slideLayout346.xml"/><Relationship Id="rId14" Type="http://schemas.openxmlformats.org/officeDocument/2006/relationships/image" Target="../media/image1.png"/></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57.xml"/><Relationship Id="rId13" Type="http://schemas.openxmlformats.org/officeDocument/2006/relationships/theme" Target="../theme/theme30.xml"/><Relationship Id="rId3" Type="http://schemas.openxmlformats.org/officeDocument/2006/relationships/slideLayout" Target="../slideLayouts/slideLayout352.xml"/><Relationship Id="rId7" Type="http://schemas.openxmlformats.org/officeDocument/2006/relationships/slideLayout" Target="../slideLayouts/slideLayout356.xml"/><Relationship Id="rId12" Type="http://schemas.openxmlformats.org/officeDocument/2006/relationships/slideLayout" Target="../slideLayouts/slideLayout361.xml"/><Relationship Id="rId2" Type="http://schemas.openxmlformats.org/officeDocument/2006/relationships/slideLayout" Target="../slideLayouts/slideLayout351.xml"/><Relationship Id="rId1" Type="http://schemas.openxmlformats.org/officeDocument/2006/relationships/slideLayout" Target="../slideLayouts/slideLayout350.xml"/><Relationship Id="rId6" Type="http://schemas.openxmlformats.org/officeDocument/2006/relationships/slideLayout" Target="../slideLayouts/slideLayout355.xml"/><Relationship Id="rId11" Type="http://schemas.openxmlformats.org/officeDocument/2006/relationships/slideLayout" Target="../slideLayouts/slideLayout360.xml"/><Relationship Id="rId5" Type="http://schemas.openxmlformats.org/officeDocument/2006/relationships/slideLayout" Target="../slideLayouts/slideLayout354.xml"/><Relationship Id="rId10" Type="http://schemas.openxmlformats.org/officeDocument/2006/relationships/slideLayout" Target="../slideLayouts/slideLayout359.xml"/><Relationship Id="rId4" Type="http://schemas.openxmlformats.org/officeDocument/2006/relationships/slideLayout" Target="../slideLayouts/slideLayout353.xml"/><Relationship Id="rId9" Type="http://schemas.openxmlformats.org/officeDocument/2006/relationships/slideLayout" Target="../slideLayouts/slideLayout358.xml"/><Relationship Id="rId14" Type="http://schemas.openxmlformats.org/officeDocument/2006/relationships/image" Target="../media/image1.png"/></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69.xml"/><Relationship Id="rId13" Type="http://schemas.openxmlformats.org/officeDocument/2006/relationships/theme" Target="../theme/theme31.xml"/><Relationship Id="rId3" Type="http://schemas.openxmlformats.org/officeDocument/2006/relationships/slideLayout" Target="../slideLayouts/slideLayout364.xml"/><Relationship Id="rId7" Type="http://schemas.openxmlformats.org/officeDocument/2006/relationships/slideLayout" Target="../slideLayouts/slideLayout368.xml"/><Relationship Id="rId12" Type="http://schemas.openxmlformats.org/officeDocument/2006/relationships/slideLayout" Target="../slideLayouts/slideLayout373.xml"/><Relationship Id="rId2" Type="http://schemas.openxmlformats.org/officeDocument/2006/relationships/slideLayout" Target="../slideLayouts/slideLayout363.xml"/><Relationship Id="rId1" Type="http://schemas.openxmlformats.org/officeDocument/2006/relationships/slideLayout" Target="../slideLayouts/slideLayout362.xml"/><Relationship Id="rId6" Type="http://schemas.openxmlformats.org/officeDocument/2006/relationships/slideLayout" Target="../slideLayouts/slideLayout367.xml"/><Relationship Id="rId11" Type="http://schemas.openxmlformats.org/officeDocument/2006/relationships/slideLayout" Target="../slideLayouts/slideLayout372.xml"/><Relationship Id="rId5" Type="http://schemas.openxmlformats.org/officeDocument/2006/relationships/slideLayout" Target="../slideLayouts/slideLayout366.xml"/><Relationship Id="rId10" Type="http://schemas.openxmlformats.org/officeDocument/2006/relationships/slideLayout" Target="../slideLayouts/slideLayout371.xml"/><Relationship Id="rId4" Type="http://schemas.openxmlformats.org/officeDocument/2006/relationships/slideLayout" Target="../slideLayouts/slideLayout365.xml"/><Relationship Id="rId9" Type="http://schemas.openxmlformats.org/officeDocument/2006/relationships/slideLayout" Target="../slideLayouts/slideLayout370.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8217"/>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8217"/>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8217"/>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10" name="Picture 9">
            <a:extLst>
              <a:ext uri="{FF2B5EF4-FFF2-40B4-BE49-F238E27FC236}">
                <a16:creationId xmlns:a16="http://schemas.microsoft.com/office/drawing/2014/main" id="{4DF4BFC4-0F56-C74E-9443-B9F819F3E2E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2302" y="76200"/>
            <a:ext cx="609600" cy="609600"/>
          </a:xfrm>
          <a:prstGeom prst="rect">
            <a:avLst/>
          </a:prstGeom>
        </p:spPr>
      </p:pic>
    </p:spTree>
    <p:extLst>
      <p:ext uri="{BB962C8B-B14F-4D97-AF65-F5344CB8AC3E}">
        <p14:creationId xmlns:p14="http://schemas.microsoft.com/office/powerpoint/2010/main" val="33330491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821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821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821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D15D3D93-76F7-E74F-A237-3D56998B48A3}"/>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27765375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8207"/>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8207"/>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8207"/>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DC33A21F-9C2E-6948-B928-060992E171D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390299516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8199"/>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8199"/>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8199"/>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9E26E4C7-D7F0-324A-858F-06296A04B107}"/>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1770873641"/>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8177"/>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8177"/>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8177"/>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6F10F8CE-8A2F-5F4E-AC49-4A69AEB02B49}"/>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2606676804"/>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8147"/>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8147"/>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8147"/>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E53EC045-C314-EE47-8CD5-B3738B4F7E56}"/>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2925949140"/>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813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813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813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41F5C187-8265-A542-BDA1-3E294CA806F3}"/>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336076558"/>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8117"/>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8117"/>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8117"/>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41003215-252F-F341-9DF0-02FC5A91FB58}"/>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965988783"/>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8099"/>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8099"/>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8099"/>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F9797830-9770-D144-9E8F-D422F559C5F6}"/>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58859738"/>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 id="2147483800" r:id="rId10"/>
    <p:sldLayoutId id="2147483801" r:id="rId11"/>
    <p:sldLayoutId id="214748380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8079"/>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8079"/>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8079"/>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4C415971-9094-3644-9767-8A3E0A093B8A}"/>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1648261723"/>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8057"/>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8057"/>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8057"/>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23CD7917-04B3-0346-8E58-85594365CE48}"/>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2017096784"/>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803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803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803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0F029DF8-79D2-D24C-8513-6DDD133414D6}"/>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204424164"/>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 id="2147483840" r:id="rId11"/>
    <p:sldLayoutId id="214748384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8007"/>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8007"/>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8007"/>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E5F69A17-7917-6845-BEA1-DDAEFC2BB72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533891069"/>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 id="2147483850" r:id="rId8"/>
    <p:sldLayoutId id="2147483851" r:id="rId9"/>
    <p:sldLayoutId id="2147483852" r:id="rId10"/>
    <p:sldLayoutId id="2147483853" r:id="rId11"/>
    <p:sldLayoutId id="2147483854"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7979"/>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7979"/>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7979"/>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A4664A7B-719F-554D-8D2A-292B73FE2CAC}"/>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3424936056"/>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7917"/>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7917"/>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7917"/>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4C2F49D8-4318-094E-AA86-D1BA7E087625}"/>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268100786"/>
      </p:ext>
    </p:extLst>
  </p:cSld>
  <p:clrMap bg1="lt1" tx1="dk1" bg2="lt2" tx2="dk2" accent1="accent1" accent2="accent2" accent3="accent3" accent4="accent4" accent5="accent5" accent6="accent6" hlink="hlink" folHlink="folHlink"/>
  <p:sldLayoutIdLst>
    <p:sldLayoutId id="2147483882" r:id="rId1"/>
    <p:sldLayoutId id="2147483883" r:id="rId2"/>
    <p:sldLayoutId id="2147483884" r:id="rId3"/>
    <p:sldLayoutId id="2147483885" r:id="rId4"/>
    <p:sldLayoutId id="2147483886" r:id="rId5"/>
    <p:sldLayoutId id="2147483887" r:id="rId6"/>
    <p:sldLayoutId id="2147483888" r:id="rId7"/>
    <p:sldLayoutId id="2147483889" r:id="rId8"/>
    <p:sldLayoutId id="2147483890" r:id="rId9"/>
    <p:sldLayoutId id="2147483891" r:id="rId10"/>
    <p:sldLayoutId id="2147483892" r:id="rId11"/>
    <p:sldLayoutId id="2147483893"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788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788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788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9" name="Picture 8">
            <a:extLst>
              <a:ext uri="{FF2B5EF4-FFF2-40B4-BE49-F238E27FC236}">
                <a16:creationId xmlns:a16="http://schemas.microsoft.com/office/drawing/2014/main" id="{BABE1AC8-39FB-C840-A1F2-252BA884A56A}"/>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8433816" y="76200"/>
            <a:ext cx="685800" cy="685800"/>
          </a:xfrm>
          <a:prstGeom prst="rect">
            <a:avLst/>
          </a:prstGeom>
        </p:spPr>
      </p:pic>
    </p:spTree>
    <p:extLst>
      <p:ext uri="{BB962C8B-B14F-4D97-AF65-F5344CB8AC3E}">
        <p14:creationId xmlns:p14="http://schemas.microsoft.com/office/powerpoint/2010/main" val="2815348569"/>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 id="2147483906" r:id="rId12"/>
    <p:sldLayoutId id="2147483870"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7809"/>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7809"/>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7809"/>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10" name="Picture 9">
            <a:extLst>
              <a:ext uri="{FF2B5EF4-FFF2-40B4-BE49-F238E27FC236}">
                <a16:creationId xmlns:a16="http://schemas.microsoft.com/office/drawing/2014/main" id="{AAB7593F-450C-CC45-B70D-FA46440B8B24}"/>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3769432006"/>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7769"/>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7769"/>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7769"/>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824D4BEF-1097-584E-A8F2-15565CFA1592}"/>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1184849081"/>
      </p:ext>
    </p:extLst>
  </p:cSld>
  <p:clrMap bg1="lt1" tx1="dk1" bg2="lt2" tx2="dk2" accent1="accent1" accent2="accent2" accent3="accent3" accent4="accent4" accent5="accent5" accent6="accent6" hlink="hlink" folHlink="folHlink"/>
  <p:sldLayoutIdLst>
    <p:sldLayoutId id="2147483934" r:id="rId1"/>
    <p:sldLayoutId id="2147483935" r:id="rId2"/>
    <p:sldLayoutId id="2147483936" r:id="rId3"/>
    <p:sldLayoutId id="2147483937" r:id="rId4"/>
    <p:sldLayoutId id="2147483938" r:id="rId5"/>
    <p:sldLayoutId id="2147483939" r:id="rId6"/>
    <p:sldLayoutId id="2147483940" r:id="rId7"/>
    <p:sldLayoutId id="2147483941" r:id="rId8"/>
    <p:sldLayoutId id="2147483942" r:id="rId9"/>
    <p:sldLayoutId id="2147483943" r:id="rId10"/>
    <p:sldLayoutId id="2147483944" r:id="rId11"/>
    <p:sldLayoutId id="2147483945"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7727"/>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7727"/>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7727"/>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D50B78AF-5E91-6249-B49C-A339AD3FF215}"/>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233350741"/>
      </p:ext>
    </p:extLst>
  </p:cSld>
  <p:clrMap bg1="lt1" tx1="dk1" bg2="lt2" tx2="dk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 id="2147483958"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768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768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768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D3EC42B0-E62A-504A-A9FA-82879B5BED03}"/>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2215236763"/>
      </p:ext>
    </p:extLst>
  </p:cSld>
  <p:clrMap bg1="lt1" tx1="dk1" bg2="lt2" tx2="dk2" accent1="accent1" accent2="accent2" accent3="accent3" accent4="accent4" accent5="accent5" accent6="accent6" hlink="hlink" folHlink="folHlink"/>
  <p:sldLayoutIdLst>
    <p:sldLayoutId id="2147483960" r:id="rId1"/>
    <p:sldLayoutId id="2147483961" r:id="rId2"/>
    <p:sldLayoutId id="2147483962" r:id="rId3"/>
    <p:sldLayoutId id="2147483963" r:id="rId4"/>
    <p:sldLayoutId id="2147483964" r:id="rId5"/>
    <p:sldLayoutId id="2147483965" r:id="rId6"/>
    <p:sldLayoutId id="2147483966" r:id="rId7"/>
    <p:sldLayoutId id="2147483967" r:id="rId8"/>
    <p:sldLayoutId id="2147483968" r:id="rId9"/>
    <p:sldLayoutId id="2147483969" r:id="rId10"/>
    <p:sldLayoutId id="2147483970" r:id="rId11"/>
    <p:sldLayoutId id="214748397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7637"/>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7637"/>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7637"/>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6C78FF9C-90DD-3147-8F8A-6ABFEDAF4110}"/>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707137290"/>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7589"/>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7589"/>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7589"/>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AB481B8C-27E5-D949-8F63-A570EFC15F08}"/>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1567823941"/>
      </p:ext>
    </p:extLst>
  </p:cSld>
  <p:clrMap bg1="lt1" tx1="dk1" bg2="lt2" tx2="dk2" accent1="accent1" accent2="accent2" accent3="accent3" accent4="accent4" accent5="accent5" accent6="accent6" hlink="hlink" folHlink="folHlink"/>
  <p:sldLayoutIdLst>
    <p:sldLayoutId id="2147483986" r:id="rId1"/>
    <p:sldLayoutId id="2147483987" r:id="rId2"/>
    <p:sldLayoutId id="2147483988" r:id="rId3"/>
    <p:sldLayoutId id="2147483989" r:id="rId4"/>
    <p:sldLayoutId id="2147483990" r:id="rId5"/>
    <p:sldLayoutId id="2147483991" r:id="rId6"/>
    <p:sldLayoutId id="2147483992" r:id="rId7"/>
    <p:sldLayoutId id="2147483993" r:id="rId8"/>
    <p:sldLayoutId id="2147483994" r:id="rId9"/>
    <p:sldLayoutId id="2147483995" r:id="rId10"/>
    <p:sldLayoutId id="2147483996" r:id="rId11"/>
    <p:sldLayoutId id="2147483997"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7539"/>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7539"/>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7539"/>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801A25A3-CD97-3B47-8D16-87F183C56D0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3487882548"/>
      </p:ext>
    </p:extLst>
  </p:cSld>
  <p:clrMap bg1="lt1" tx1="dk1" bg2="lt2" tx2="dk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 id="214748401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7487"/>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7487"/>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7487"/>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D731B05B-21CD-1E4A-805E-C60035B0C892}"/>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1514347822"/>
      </p:ext>
    </p:extLst>
  </p:cSld>
  <p:clrMap bg1="lt1" tx1="dk1" bg2="lt2" tx2="dk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743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743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743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8ABC8CDC-5053-D94F-9755-6B45332B733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4202011653"/>
      </p:ext>
    </p:extLst>
  </p:cSld>
  <p:clrMap bg1="lt1" tx1="dk1" bg2="lt2" tx2="dk2" accent1="accent1" accent2="accent2" accent3="accent3" accent4="accent4" accent5="accent5" accent6="accent6" hlink="hlink" folHlink="folHlink"/>
  <p:sldLayoutIdLst>
    <p:sldLayoutId id="2147484025" r:id="rId1"/>
    <p:sldLayoutId id="2147484026" r:id="rId2"/>
    <p:sldLayoutId id="2147484027" r:id="rId3"/>
    <p:sldLayoutId id="2147484028" r:id="rId4"/>
    <p:sldLayoutId id="2147484029" r:id="rId5"/>
    <p:sldLayoutId id="2147484030" r:id="rId6"/>
    <p:sldLayoutId id="2147484031" r:id="rId7"/>
    <p:sldLayoutId id="2147484032" r:id="rId8"/>
    <p:sldLayoutId id="2147484033" r:id="rId9"/>
    <p:sldLayoutId id="2147484034" r:id="rId10"/>
    <p:sldLayoutId id="2147484035" r:id="rId11"/>
    <p:sldLayoutId id="2147484036"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7377"/>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7377"/>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7377"/>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2CCB33EC-5F9F-2C42-B788-A5A19BFB037A}"/>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1547346840"/>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 id="2147484043" r:id="rId6"/>
    <p:sldLayoutId id="2147484044" r:id="rId7"/>
    <p:sldLayoutId id="2147484045" r:id="rId8"/>
    <p:sldLayoutId id="2147484046" r:id="rId9"/>
    <p:sldLayoutId id="2147484047" r:id="rId10"/>
    <p:sldLayoutId id="2147484048" r:id="rId11"/>
    <p:sldLayoutId id="214748404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7319"/>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7319"/>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7319"/>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52394629-5D99-BD4E-A64B-544652A724F4}"/>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967026325"/>
      </p:ext>
    </p:extLst>
  </p:cSld>
  <p:clrMap bg1="lt1" tx1="dk1" bg2="lt2" tx2="dk2" accent1="accent1" accent2="accent2" accent3="accent3" accent4="accent4" accent5="accent5" accent6="accent6" hlink="hlink" folHlink="folHlink"/>
  <p:sldLayoutIdLst>
    <p:sldLayoutId id="2147484051" r:id="rId1"/>
    <p:sldLayoutId id="2147484052" r:id="rId2"/>
    <p:sldLayoutId id="2147484053" r:id="rId3"/>
    <p:sldLayoutId id="2147484054" r:id="rId4"/>
    <p:sldLayoutId id="2147484055" r:id="rId5"/>
    <p:sldLayoutId id="2147484056" r:id="rId6"/>
    <p:sldLayoutId id="2147484057" r:id="rId7"/>
    <p:sldLayoutId id="2147484058" r:id="rId8"/>
    <p:sldLayoutId id="2147484059" r:id="rId9"/>
    <p:sldLayoutId id="2147484060" r:id="rId10"/>
    <p:sldLayoutId id="2147484061" r:id="rId11"/>
    <p:sldLayoutId id="214748406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7259"/>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7259"/>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7259"/>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191E9E01-FB55-A04B-98DF-9F15B75F9EC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334512237"/>
      </p:ext>
    </p:extLst>
  </p:cSld>
  <p:clrMap bg1="lt1" tx1="dk1" bg2="lt2" tx2="dk2" accent1="accent1" accent2="accent2" accent3="accent3" accent4="accent4" accent5="accent5" accent6="accent6" hlink="hlink" folHlink="folHlink"/>
  <p:sldLayoutIdLst>
    <p:sldLayoutId id="2147484064" r:id="rId1"/>
    <p:sldLayoutId id="2147484065" r:id="rId2"/>
    <p:sldLayoutId id="2147484066" r:id="rId3"/>
    <p:sldLayoutId id="2147484067" r:id="rId4"/>
    <p:sldLayoutId id="2147484068" r:id="rId5"/>
    <p:sldLayoutId id="2147484069" r:id="rId6"/>
    <p:sldLayoutId id="2147484070" r:id="rId7"/>
    <p:sldLayoutId id="2147484071" r:id="rId8"/>
    <p:sldLayoutId id="2147484072" r:id="rId9"/>
    <p:sldLayoutId id="2147484073" r:id="rId10"/>
    <p:sldLayoutId id="2147484074" r:id="rId11"/>
    <p:sldLayoutId id="2147484075"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713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713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713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30A82483-1FE9-CA4A-9180-1B7D20A80AE7}"/>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502912091"/>
      </p:ext>
    </p:extLst>
  </p:cSld>
  <p:clrMap bg1="lt1" tx1="dk1" bg2="lt2" tx2="dk2" accent1="accent1" accent2="accent2" accent3="accent3" accent4="accent4" accent5="accent5" accent6="accent6" hlink="hlink" folHlink="folHlink"/>
  <p:sldLayoutIdLst>
    <p:sldLayoutId id="2147484090" r:id="rId1"/>
    <p:sldLayoutId id="2147484091" r:id="rId2"/>
    <p:sldLayoutId id="2147484092" r:id="rId3"/>
    <p:sldLayoutId id="2147484093" r:id="rId4"/>
    <p:sldLayoutId id="2147484094" r:id="rId5"/>
    <p:sldLayoutId id="2147484095" r:id="rId6"/>
    <p:sldLayoutId id="2147484096" r:id="rId7"/>
    <p:sldLayoutId id="2147484097" r:id="rId8"/>
    <p:sldLayoutId id="2147484098" r:id="rId9"/>
    <p:sldLayoutId id="2147484099" r:id="rId10"/>
    <p:sldLayoutId id="2147484100" r:id="rId11"/>
    <p:sldLayoutId id="214748410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7067"/>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7067"/>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7067"/>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EFFA3308-8BCA-C14B-AEC2-4592E70B88F9}"/>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2655268124"/>
      </p:ext>
    </p:extLst>
  </p:cSld>
  <p:clrMap bg1="lt1" tx1="dk1" bg2="lt2" tx2="dk2" accent1="accent1" accent2="accent2" accent3="accent3" accent4="accent4" accent5="accent5" accent6="accent6" hlink="hlink" folHlink="folHlink"/>
  <p:sldLayoutIdLst>
    <p:sldLayoutId id="2147484103" r:id="rId1"/>
    <p:sldLayoutId id="2147484104" r:id="rId2"/>
    <p:sldLayoutId id="2147484105" r:id="rId3"/>
    <p:sldLayoutId id="2147484106" r:id="rId4"/>
    <p:sldLayoutId id="2147484107" r:id="rId5"/>
    <p:sldLayoutId id="2147484108" r:id="rId6"/>
    <p:sldLayoutId id="2147484109" r:id="rId7"/>
    <p:sldLayoutId id="2147484110" r:id="rId8"/>
    <p:sldLayoutId id="2147484111" r:id="rId9"/>
    <p:sldLayoutId id="2147484112" r:id="rId10"/>
    <p:sldLayoutId id="2147484113" r:id="rId11"/>
    <p:sldLayoutId id="2147484114"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cSld>
    <p:bg>
      <p:bgPr>
        <a:solidFill>
          <a:schemeClr val="accent1">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628650" y="6356999"/>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234964-DAAC-44CC-9B6D-4B5CCD3E5394}" type="datetime1">
              <a:rPr lang="en-IN" smtClean="0">
                <a:solidFill>
                  <a:prstClr val="black">
                    <a:tint val="75000"/>
                  </a:prstClr>
                </a:solidFill>
              </a:rPr>
              <a:pPr/>
              <a:t>21/08/22</a:t>
            </a:fld>
            <a:endParaRPr lang="en-IN" dirty="0">
              <a:solidFill>
                <a:prstClr val="black">
                  <a:tint val="75000"/>
                </a:prstClr>
              </a:solidFill>
            </a:endParaRPr>
          </a:p>
        </p:txBody>
      </p:sp>
      <p:sp>
        <p:nvSpPr>
          <p:cNvPr id="5" name="Footer Placeholder 4"/>
          <p:cNvSpPr>
            <a:spLocks noGrp="1"/>
          </p:cNvSpPr>
          <p:nvPr>
            <p:ph type="ftr" sz="quarter" idx="3"/>
          </p:nvPr>
        </p:nvSpPr>
        <p:spPr>
          <a:xfrm>
            <a:off x="3028950" y="6356999"/>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solidFill>
                <a:prstClr val="black">
                  <a:tint val="75000"/>
                </a:prstClr>
              </a:solidFill>
            </a:endParaRPr>
          </a:p>
        </p:txBody>
      </p:sp>
      <p:sp>
        <p:nvSpPr>
          <p:cNvPr id="6" name="Slide Number Placeholder 5"/>
          <p:cNvSpPr>
            <a:spLocks noGrp="1"/>
          </p:cNvSpPr>
          <p:nvPr>
            <p:ph type="sldNum" sz="quarter" idx="4"/>
          </p:nvPr>
        </p:nvSpPr>
        <p:spPr>
          <a:xfrm>
            <a:off x="6457950" y="6356999"/>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5BC31D-B87F-497F-8278-22FE1F563FCD}" type="slidenum">
              <a:rPr lang="en-IN" smtClean="0">
                <a:solidFill>
                  <a:prstClr val="black">
                    <a:tint val="75000"/>
                  </a:prstClr>
                </a:solidFill>
              </a:rPr>
              <a:pPr/>
              <a:t>‹#›</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49E89833-885D-3740-80C0-9DD080D7E275}"/>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8515350" y="63377"/>
            <a:ext cx="609600" cy="609600"/>
          </a:xfrm>
          <a:prstGeom prst="rect">
            <a:avLst/>
          </a:prstGeom>
        </p:spPr>
      </p:pic>
    </p:spTree>
    <p:extLst>
      <p:ext uri="{BB962C8B-B14F-4D97-AF65-F5344CB8AC3E}">
        <p14:creationId xmlns:p14="http://schemas.microsoft.com/office/powerpoint/2010/main" val="3705115059"/>
      </p:ext>
    </p:extLst>
  </p:cSld>
  <p:clrMap bg1="lt1" tx1="dk1" bg2="lt2" tx2="dk2" accent1="accent1" accent2="accent2" accent3="accent3" accent4="accent4" accent5="accent5" accent6="accent6" hlink="hlink" folHlink="folHlink"/>
  <p:sldLayoutIdLst>
    <p:sldLayoutId id="2147484116" r:id="rId1"/>
    <p:sldLayoutId id="2147484117" r:id="rId2"/>
    <p:sldLayoutId id="2147484118" r:id="rId3"/>
    <p:sldLayoutId id="2147484119" r:id="rId4"/>
    <p:sldLayoutId id="2147484120" r:id="rId5"/>
    <p:sldLayoutId id="2147484121" r:id="rId6"/>
    <p:sldLayoutId id="2147484122" r:id="rId7"/>
    <p:sldLayoutId id="2147484123" r:id="rId8"/>
    <p:sldLayoutId id="2147484124" r:id="rId9"/>
    <p:sldLayoutId id="2147484125" r:id="rId10"/>
    <p:sldLayoutId id="2147484126" r:id="rId11"/>
    <p:sldLayoutId id="2147484127"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0.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4.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10.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8.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4.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6.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158.xml"/><Relationship Id="rId1" Type="http://schemas.openxmlformats.org/officeDocument/2006/relationships/themeOverride" Target="../theme/themeOverride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182.xml"/><Relationship Id="rId1" Type="http://schemas.openxmlformats.org/officeDocument/2006/relationships/themeOverride" Target="../theme/themeOverride3.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182.xml"/><Relationship Id="rId1" Type="http://schemas.openxmlformats.org/officeDocument/2006/relationships/themeOverride" Target="../theme/themeOverride4.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82.xml"/><Relationship Id="rId1" Type="http://schemas.openxmlformats.org/officeDocument/2006/relationships/themeOverride" Target="../theme/themeOverride5.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71.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82.xml"/><Relationship Id="rId1" Type="http://schemas.openxmlformats.org/officeDocument/2006/relationships/themeOverride" Target="../theme/themeOverride6.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182.xml"/><Relationship Id="rId1" Type="http://schemas.openxmlformats.org/officeDocument/2006/relationships/themeOverride" Target="../theme/themeOverride7.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182.xml"/><Relationship Id="rId1" Type="http://schemas.openxmlformats.org/officeDocument/2006/relationships/themeOverride" Target="../theme/themeOverride8.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182.xml"/><Relationship Id="rId1" Type="http://schemas.openxmlformats.org/officeDocument/2006/relationships/themeOverride" Target="../theme/themeOverride9.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82.xml"/><Relationship Id="rId1" Type="http://schemas.openxmlformats.org/officeDocument/2006/relationships/themeOverride" Target="../theme/themeOverride10.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182.xml"/><Relationship Id="rId1" Type="http://schemas.openxmlformats.org/officeDocument/2006/relationships/themeOverride" Target="../theme/themeOverride11.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182.xml"/><Relationship Id="rId1" Type="http://schemas.openxmlformats.org/officeDocument/2006/relationships/themeOverride" Target="../theme/themeOverride1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182.xml"/><Relationship Id="rId1" Type="http://schemas.openxmlformats.org/officeDocument/2006/relationships/themeOverride" Target="../theme/themeOverride13.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82.xml"/><Relationship Id="rId1" Type="http://schemas.openxmlformats.org/officeDocument/2006/relationships/themeOverride" Target="../theme/themeOverride14.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195.xml"/><Relationship Id="rId1" Type="http://schemas.openxmlformats.org/officeDocument/2006/relationships/themeOverride" Target="../theme/themeOverride15.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195.xml"/><Relationship Id="rId1" Type="http://schemas.openxmlformats.org/officeDocument/2006/relationships/themeOverride" Target="../theme/themeOverride16.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slideLayout" Target="../slideLayouts/slideLayout195.xml"/><Relationship Id="rId1" Type="http://schemas.openxmlformats.org/officeDocument/2006/relationships/themeOverride" Target="../theme/themeOverride17.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slideLayout" Target="../slideLayouts/slideLayout195.xml"/><Relationship Id="rId1" Type="http://schemas.openxmlformats.org/officeDocument/2006/relationships/themeOverride" Target="../theme/themeOverride18.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195.xml"/><Relationship Id="rId1" Type="http://schemas.openxmlformats.org/officeDocument/2006/relationships/themeOverride" Target="../theme/themeOverride19.xml"/></Relationships>
</file>

<file path=ppt/slides/_rels/slide3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07.xml"/></Relationships>
</file>

<file path=ppt/slides/_rels/slide3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07.xml"/></Relationships>
</file>

<file path=ppt/slides/_rels/slide3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07.xml"/></Relationships>
</file>

<file path=ppt/slides/_rels/slide3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07.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0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07.xml"/></Relationships>
</file>

<file path=ppt/slides/_rels/slide3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07.xml"/></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07.xml"/></Relationships>
</file>

<file path=ppt/slides/_rels/slide4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07.xml"/></Relationships>
</file>

<file path=ppt/slides/_rels/slide4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207.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0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07.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07.xml"/></Relationships>
</file>

<file path=ppt/slides/_rels/slide4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0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0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0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07.xml"/></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0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07.xml"/></Relationships>
</file>

<file path=ppt/slides/_rels/slide5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07.xml"/></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07.xml"/></Relationships>
</file>

<file path=ppt/slides/_rels/slide5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0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07.xml"/></Relationships>
</file>

<file path=ppt/slides/_rels/slide5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07.xml"/></Relationships>
</file>

<file path=ppt/slides/_rels/slide5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0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20.xml"/></Relationships>
</file>

<file path=ppt/slides/_rels/slide5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31.xml"/></Relationships>
</file>

<file path=ppt/slides/_rels/slide6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31.xml"/></Relationships>
</file>

<file path=ppt/slides/_rels/slide6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4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4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4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43.xml"/></Relationships>
</file>

<file path=ppt/slides/_rels/slide6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4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3.xml"/></Relationships>
</file>

<file path=ppt/slides/_rels/slide6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43.xml"/></Relationships>
</file>

<file path=ppt/slides/_rels/slide6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4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43.xml"/></Relationships>
</file>

<file path=ppt/slides/_rels/slide7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43.xml"/></Relationships>
</file>

<file path=ppt/slides/_rels/slide7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55.xml"/></Relationships>
</file>

<file path=ppt/slides/_rels/slide7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55.xml"/></Relationships>
</file>

<file path=ppt/slides/_rels/slide74.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55.xml"/></Relationships>
</file>

<file path=ppt/slides/_rels/slide7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255.xml"/></Relationships>
</file>

<file path=ppt/slides/_rels/slide7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67.xml"/></Relationships>
</file>

<file path=ppt/slides/_rels/slide7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6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80.xml"/></Relationships>
</file>

<file path=ppt/slides/_rels/slide7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91.xml"/></Relationships>
</file>

<file path=ppt/slides/_rels/slide8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91.xml"/></Relationships>
</file>

<file path=ppt/slides/_rels/slide81.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91.xml"/></Relationships>
</file>

<file path=ppt/slides/_rels/slide8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9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04.xml"/></Relationships>
</file>

<file path=ppt/slides/_rels/slide84.xml.rels><?xml version="1.0" encoding="UTF-8" standalone="yes"?>
<Relationships xmlns="http://schemas.openxmlformats.org/package/2006/relationships"><Relationship Id="rId2" Type="http://schemas.openxmlformats.org/officeDocument/2006/relationships/slideLayout" Target="../slideLayouts/slideLayout315.xml"/><Relationship Id="rId1" Type="http://schemas.openxmlformats.org/officeDocument/2006/relationships/themeOverride" Target="../theme/themeOverride20.xml"/></Relationships>
</file>

<file path=ppt/slides/_rels/slide8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315.xml"/><Relationship Id="rId1" Type="http://schemas.openxmlformats.org/officeDocument/2006/relationships/themeOverride" Target="../theme/themeOverride21.xml"/><Relationship Id="rId4" Type="http://schemas.openxmlformats.org/officeDocument/2006/relationships/image" Target="../media/image65.png"/></Relationships>
</file>

<file path=ppt/slides/_rels/slide8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slideLayout" Target="../slideLayouts/slideLayout327.xml"/><Relationship Id="rId1" Type="http://schemas.openxmlformats.org/officeDocument/2006/relationships/themeOverride" Target="../theme/themeOverride22.xml"/><Relationship Id="rId4" Type="http://schemas.openxmlformats.org/officeDocument/2006/relationships/image" Target="../media/image67.jpg"/></Relationships>
</file>

<file path=ppt/slides/_rels/slide8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slideLayout" Target="../slideLayouts/slideLayout339.xml"/><Relationship Id="rId1" Type="http://schemas.openxmlformats.org/officeDocument/2006/relationships/themeOverride" Target="../theme/themeOverride23.xml"/></Relationships>
</file>

<file path=ppt/slides/_rels/slide8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351.xml"/></Relationships>
</file>

<file path=ppt/slides/_rels/slide8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363.xml"/></Relationships>
</file>

<file path=ppt/slides/_rels/slide9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363.xml"/></Relationships>
</file>

<file path=ppt/slides/_rels/slide9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363.xml"/></Relationships>
</file>

<file path=ppt/slides/_rels/slide9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363.xml"/></Relationships>
</file>

<file path=ppt/slides/_rels/slide93.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363.xml"/></Relationships>
</file>

<file path=ppt/slides/_rels/slide94.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363.xml"/></Relationships>
</file>

<file path=ppt/slides/_rels/slide95.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363.xml"/></Relationships>
</file>

<file path=ppt/slides/_rels/slide9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363.xml"/></Relationships>
</file>

<file path=ppt/slides/_rels/slide9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363.xml"/></Relationships>
</file>

<file path=ppt/slides/_rels/slide98.xml.rels><?xml version="1.0" encoding="UTF-8" standalone="yes"?>
<Relationships xmlns="http://schemas.openxmlformats.org/package/2006/relationships"><Relationship Id="rId3" Type="http://schemas.openxmlformats.org/officeDocument/2006/relationships/hyperlink" Target="mailto:info@schoolbellq.com" TargetMode="External"/><Relationship Id="rId2" Type="http://schemas.openxmlformats.org/officeDocument/2006/relationships/hyperlink" Target="mailto:krishnapal.singh@schoolbellq.com" TargetMode="External"/><Relationship Id="rId1" Type="http://schemas.openxmlformats.org/officeDocument/2006/relationships/slideLayout" Target="../slideLayouts/slideLayout36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20646"/>
          </a:xfrm>
          <a:solidFill>
            <a:schemeClr val="accent5">
              <a:lumMod val="75000"/>
            </a:schemeClr>
          </a:solidFill>
          <a:effectLst>
            <a:softEdge rad="0"/>
          </a:effectLst>
        </p:spPr>
        <p:txBody>
          <a:bodyPr>
            <a:normAutofit/>
          </a:bodyPr>
          <a:lstStyle/>
          <a:p>
            <a:pPr algn="ctr"/>
            <a:r>
              <a:rPr lang="en-IN" sz="5400" b="1" dirty="0">
                <a:solidFill>
                  <a:schemeClr val="bg1"/>
                </a:solidFill>
                <a:latin typeface="Cambria" panose="02040503050406030204" pitchFamily="18" charset="0"/>
              </a:rPr>
              <a:t>SchoolBellQ</a:t>
            </a:r>
            <a:r>
              <a:rPr lang="en-IN" b="1" dirty="0">
                <a:solidFill>
                  <a:schemeClr val="bg1"/>
                </a:solidFill>
                <a:latin typeface="Cambria" panose="02040503050406030204" pitchFamily="18" charset="0"/>
              </a:rPr>
              <a:t>* </a:t>
            </a:r>
            <a:r>
              <a:rPr lang="en-IN" sz="5400" b="1" dirty="0">
                <a:solidFill>
                  <a:schemeClr val="bg1"/>
                </a:solidFill>
                <a:latin typeface="Cambria" panose="02040503050406030204" pitchFamily="18" charset="0"/>
              </a:rPr>
              <a:t>Services</a:t>
            </a:r>
            <a:endParaRPr lang="en-IN" sz="5400" b="1" i="1" dirty="0">
              <a:solidFill>
                <a:schemeClr val="bg1"/>
              </a:solidFill>
              <a:latin typeface="Cambria" panose="02040503050406030204" pitchFamily="18" charset="0"/>
            </a:endParaRPr>
          </a:p>
        </p:txBody>
      </p:sp>
      <p:sp>
        <p:nvSpPr>
          <p:cNvPr id="4" name="AutoShape 2" descr="blob:https://web.whatsapp.com/f8a5fb35-c95d-4760-a203-c58f377e9c2d"/>
          <p:cNvSpPr>
            <a:spLocks noChangeAspect="1" noChangeArrowheads="1"/>
          </p:cNvSpPr>
          <p:nvPr/>
        </p:nvSpPr>
        <p:spPr bwMode="auto">
          <a:xfrm>
            <a:off x="-511969" y="-171763"/>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solidFill>
                <a:prstClr val="black"/>
              </a:solidFill>
            </a:endParaRPr>
          </a:p>
        </p:txBody>
      </p:sp>
      <p:sp>
        <p:nvSpPr>
          <p:cNvPr id="6" name="AutoShape 6" descr="blob:https://web.whatsapp.com/f8a5fb35-c95d-4760-a203-c58f377e9c2d"/>
          <p:cNvSpPr>
            <a:spLocks noChangeAspect="1" noChangeArrowheads="1"/>
          </p:cNvSpPr>
          <p:nvPr/>
        </p:nvSpPr>
        <p:spPr bwMode="auto">
          <a:xfrm>
            <a:off x="2560448" y="3821598"/>
            <a:ext cx="2286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dirty="0">
              <a:solidFill>
                <a:prstClr val="black"/>
              </a:solidFill>
            </a:endParaRPr>
          </a:p>
        </p:txBody>
      </p:sp>
      <p:sp>
        <p:nvSpPr>
          <p:cNvPr id="16" name="Rounded Rectangle 15">
            <a:extLst>
              <a:ext uri="{FF2B5EF4-FFF2-40B4-BE49-F238E27FC236}">
                <a16:creationId xmlns:a16="http://schemas.microsoft.com/office/drawing/2014/main" id="{99E52CE0-3C5B-D242-8509-5940161132CA}"/>
              </a:ext>
            </a:extLst>
          </p:cNvPr>
          <p:cNvSpPr/>
          <p:nvPr/>
        </p:nvSpPr>
        <p:spPr>
          <a:xfrm>
            <a:off x="69448" y="5847075"/>
            <a:ext cx="8617352" cy="532015"/>
          </a:xfrm>
          <a:prstGeom prst="roundRect">
            <a:avLst/>
          </a:prstGeom>
          <a:solidFill>
            <a:srgbClr val="99E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sz="2000" b="1" dirty="0">
                <a:solidFill>
                  <a:srgbClr val="4472C4">
                    <a:lumMod val="75000"/>
                  </a:srgbClr>
                </a:solidFill>
                <a:latin typeface="Cambria" panose="02040503050406030204" pitchFamily="18" charset="0"/>
              </a:rPr>
              <a:t>	Your one stop solution for Complete School Automation Services</a:t>
            </a:r>
          </a:p>
        </p:txBody>
      </p:sp>
      <p:sp>
        <p:nvSpPr>
          <p:cNvPr id="22" name="Slide Number Placeholder 21">
            <a:extLst>
              <a:ext uri="{FF2B5EF4-FFF2-40B4-BE49-F238E27FC236}">
                <a16:creationId xmlns:a16="http://schemas.microsoft.com/office/drawing/2014/main" id="{505F2742-CEF1-A64E-B698-972C06BA5952}"/>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1</a:t>
            </a:fld>
            <a:endParaRPr lang="en-IN" dirty="0">
              <a:solidFill>
                <a:prstClr val="black">
                  <a:tint val="75000"/>
                </a:prstClr>
              </a:solidFill>
            </a:endParaRPr>
          </a:p>
        </p:txBody>
      </p:sp>
      <p:pic>
        <p:nvPicPr>
          <p:cNvPr id="5" name="Picture 4">
            <a:extLst>
              <a:ext uri="{FF2B5EF4-FFF2-40B4-BE49-F238E27FC236}">
                <a16:creationId xmlns:a16="http://schemas.microsoft.com/office/drawing/2014/main" id="{C771D4BA-B5CB-5C47-9F90-3AED4DB5FE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8364" y="1687140"/>
            <a:ext cx="3493441" cy="3493441"/>
          </a:xfrm>
          <a:prstGeom prst="rect">
            <a:avLst/>
          </a:prstGeom>
        </p:spPr>
      </p:pic>
    </p:spTree>
    <p:extLst>
      <p:ext uri="{BB962C8B-B14F-4D97-AF65-F5344CB8AC3E}">
        <p14:creationId xmlns:p14="http://schemas.microsoft.com/office/powerpoint/2010/main" val="651008556"/>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15" y="0"/>
            <a:ext cx="8386215" cy="914400"/>
          </a:xfrm>
          <a:solidFill>
            <a:schemeClr val="accent5">
              <a:lumMod val="75000"/>
            </a:schemeClr>
          </a:solidFill>
        </p:spPr>
        <p:txBody>
          <a:bodyPr vert="horz" lIns="91440" tIns="45720" rIns="91440" bIns="45720" rtlCol="0" anchor="ctr">
            <a:normAutofit/>
          </a:bodyPr>
          <a:lstStyle/>
          <a:p>
            <a:pPr algn="l"/>
            <a:r>
              <a:rPr lang="en-US" sz="4400" b="1" dirty="0">
                <a:solidFill>
                  <a:schemeClr val="bg1"/>
                </a:solidFill>
                <a:latin typeface="Cambria" panose="02040503050406030204" pitchFamily="18" charset="0"/>
              </a:rPr>
              <a:t>Presentation</a:t>
            </a:r>
            <a:r>
              <a:rPr lang="en-US" sz="5400" b="1" dirty="0">
                <a:solidFill>
                  <a:schemeClr val="bg1"/>
                </a:solidFill>
                <a:latin typeface="Cambria" panose="02040503050406030204" pitchFamily="18" charset="0"/>
              </a:rPr>
              <a:t> </a:t>
            </a:r>
            <a:r>
              <a:rPr lang="en-US" sz="4400" b="1" dirty="0">
                <a:solidFill>
                  <a:schemeClr val="bg1"/>
                </a:solidFill>
                <a:latin typeface="Cambria" panose="02040503050406030204" pitchFamily="18" charset="0"/>
              </a:rPr>
              <a:t>Overview</a:t>
            </a:r>
            <a:endParaRPr lang="en-IN" sz="4400" b="1" i="1" dirty="0">
              <a:solidFill>
                <a:schemeClr val="bg1"/>
              </a:solidFill>
              <a:latin typeface="Cambria" panose="02040503050406030204" pitchFamily="18" charset="0"/>
            </a:endParaRPr>
          </a:p>
        </p:txBody>
      </p:sp>
      <p:sp>
        <p:nvSpPr>
          <p:cNvPr id="3" name="Subtitle 2"/>
          <p:cNvSpPr>
            <a:spLocks noGrp="1"/>
          </p:cNvSpPr>
          <p:nvPr>
            <p:ph type="subTitle" idx="1"/>
          </p:nvPr>
        </p:nvSpPr>
        <p:spPr>
          <a:xfrm>
            <a:off x="106877" y="1067378"/>
            <a:ext cx="8843247" cy="4477473"/>
          </a:xfrm>
        </p:spPr>
        <p:txBody>
          <a:bodyPr>
            <a:noAutofit/>
          </a:bodyPr>
          <a:lstStyle/>
          <a:p>
            <a:pPr algn="l"/>
            <a:r>
              <a:rPr lang="en-US" sz="2000" b="1" dirty="0">
                <a:solidFill>
                  <a:schemeClr val="accent1">
                    <a:lumMod val="50000"/>
                  </a:schemeClr>
                </a:solidFill>
                <a:latin typeface="Cambria" panose="02040503050406030204" pitchFamily="18" charset="0"/>
              </a:rPr>
              <a:t>Presentation Flow</a:t>
            </a:r>
          </a:p>
          <a:p>
            <a:pPr algn="l"/>
            <a:r>
              <a:rPr lang="en-US" sz="1800" b="1" i="1" dirty="0">
                <a:solidFill>
                  <a:schemeClr val="accent1">
                    <a:lumMod val="50000"/>
                  </a:schemeClr>
                </a:solidFill>
                <a:latin typeface="Cambria" panose="02040503050406030204" pitchFamily="18" charset="0"/>
              </a:rPr>
              <a:t>This presentation has been broadly divided into 6 sections to help audience easily comprehend &amp; navigate to various sections.</a:t>
            </a:r>
          </a:p>
          <a:p>
            <a:pPr algn="l"/>
            <a:r>
              <a:rPr lang="en-US" sz="1600" b="1" dirty="0">
                <a:solidFill>
                  <a:schemeClr val="accent1">
                    <a:lumMod val="50000"/>
                  </a:schemeClr>
                </a:solidFill>
                <a:latin typeface="Cambria" panose="02040503050406030204" pitchFamily="18" charset="0"/>
              </a:rPr>
              <a:t>Section I</a:t>
            </a:r>
            <a:r>
              <a:rPr lang="en-US" sz="1600" dirty="0">
                <a:solidFill>
                  <a:schemeClr val="accent1">
                    <a:lumMod val="50000"/>
                  </a:schemeClr>
                </a:solidFill>
                <a:latin typeface="Cambria" panose="02040503050406030204" pitchFamily="18" charset="0"/>
              </a:rPr>
              <a:t>: </a:t>
            </a:r>
            <a:r>
              <a:rPr lang="en-US" sz="1600" b="1" dirty="0">
                <a:solidFill>
                  <a:srgbClr val="0096FF"/>
                </a:solidFill>
                <a:latin typeface="Cambria" panose="02040503050406030204" pitchFamily="18" charset="0"/>
              </a:rPr>
              <a:t>Unique Service Model: </a:t>
            </a:r>
            <a:r>
              <a:rPr lang="en-US" sz="1600" b="1" i="1" dirty="0">
                <a:solidFill>
                  <a:schemeClr val="accent5"/>
                </a:solidFill>
                <a:latin typeface="Cambria" panose="02040503050406030204" pitchFamily="18" charset="0"/>
              </a:rPr>
              <a:t>Learn how our services model ensures value add is delivered to schools</a:t>
            </a:r>
          </a:p>
          <a:p>
            <a:pPr algn="l">
              <a:lnSpc>
                <a:spcPct val="100000"/>
              </a:lnSpc>
            </a:pPr>
            <a:r>
              <a:rPr lang="en-US" sz="1600" b="1" dirty="0">
                <a:solidFill>
                  <a:schemeClr val="accent1">
                    <a:lumMod val="50000"/>
                  </a:schemeClr>
                </a:solidFill>
                <a:latin typeface="Cambria" panose="02040503050406030204" pitchFamily="18" charset="0"/>
              </a:rPr>
              <a:t>Section II: </a:t>
            </a:r>
            <a:r>
              <a:rPr lang="en-US" sz="1600" b="1" dirty="0">
                <a:solidFill>
                  <a:srgbClr val="0096FF"/>
                </a:solidFill>
                <a:latin typeface="Cambria" panose="02040503050406030204" pitchFamily="18" charset="0"/>
              </a:rPr>
              <a:t>Maximize admissions: </a:t>
            </a:r>
            <a:r>
              <a:rPr lang="en-US" sz="1600" b="1" i="1" dirty="0">
                <a:solidFill>
                  <a:schemeClr val="accent5"/>
                </a:solidFill>
                <a:latin typeface="Cambria" panose="02040503050406030204" pitchFamily="18" charset="0"/>
              </a:rPr>
              <a:t>Combine our CRM with Digital Marketing to fill in more seats</a:t>
            </a:r>
          </a:p>
          <a:p>
            <a:pPr algn="l">
              <a:lnSpc>
                <a:spcPct val="100000"/>
              </a:lnSpc>
            </a:pPr>
            <a:r>
              <a:rPr lang="en-US" sz="1600" b="1" dirty="0">
                <a:solidFill>
                  <a:schemeClr val="accent1">
                    <a:lumMod val="50000"/>
                  </a:schemeClr>
                </a:solidFill>
                <a:latin typeface="Cambria" panose="02040503050406030204" pitchFamily="18" charset="0"/>
              </a:rPr>
              <a:t>Section III: </a:t>
            </a:r>
            <a:r>
              <a:rPr lang="en-US" sz="1600" b="1" dirty="0">
                <a:solidFill>
                  <a:srgbClr val="0096FF"/>
                </a:solidFill>
                <a:latin typeface="Cambria" panose="02040503050406030204" pitchFamily="18" charset="0"/>
              </a:rPr>
              <a:t>Academic Ops: </a:t>
            </a:r>
            <a:r>
              <a:rPr lang="en-US" sz="1600" b="1" i="1" dirty="0">
                <a:solidFill>
                  <a:schemeClr val="accent5"/>
                </a:solidFill>
                <a:latin typeface="Cambria" panose="02040503050406030204" pitchFamily="18" charset="0"/>
              </a:rPr>
              <a:t>A peek in our superior tools that help you ace your academic operations</a:t>
            </a:r>
            <a:endParaRPr lang="en-US" sz="1600" i="1" dirty="0">
              <a:solidFill>
                <a:schemeClr val="accent5"/>
              </a:solidFill>
              <a:latin typeface="Cambria" panose="02040503050406030204" pitchFamily="18" charset="0"/>
            </a:endParaRPr>
          </a:p>
          <a:p>
            <a:pPr algn="l">
              <a:lnSpc>
                <a:spcPct val="100000"/>
              </a:lnSpc>
            </a:pPr>
            <a:r>
              <a:rPr lang="en-US" sz="1600" b="1" dirty="0">
                <a:solidFill>
                  <a:schemeClr val="accent1">
                    <a:lumMod val="50000"/>
                  </a:schemeClr>
                </a:solidFill>
                <a:latin typeface="Cambria" panose="02040503050406030204" pitchFamily="18" charset="0"/>
              </a:rPr>
              <a:t>Section IV: </a:t>
            </a:r>
            <a:r>
              <a:rPr lang="en-US" sz="1600" b="1" dirty="0">
                <a:solidFill>
                  <a:srgbClr val="0096FF"/>
                </a:solidFill>
                <a:latin typeface="Cambria" panose="02040503050406030204" pitchFamily="18" charset="0"/>
              </a:rPr>
              <a:t>School Admin Ops: </a:t>
            </a:r>
            <a:r>
              <a:rPr lang="en-US" sz="1600" b="1" i="1" dirty="0">
                <a:solidFill>
                  <a:schemeClr val="accent5"/>
                </a:solidFill>
                <a:latin typeface="Cambria" panose="02040503050406030204" pitchFamily="18" charset="0"/>
              </a:rPr>
              <a:t>Our Modules that offer tremendous convenience to manage your school</a:t>
            </a:r>
          </a:p>
          <a:p>
            <a:pPr algn="l">
              <a:lnSpc>
                <a:spcPct val="100000"/>
              </a:lnSpc>
            </a:pPr>
            <a:r>
              <a:rPr lang="en-US" sz="1600" b="1" dirty="0">
                <a:solidFill>
                  <a:schemeClr val="accent1">
                    <a:lumMod val="50000"/>
                  </a:schemeClr>
                </a:solidFill>
                <a:latin typeface="Cambria" panose="02040503050406030204" pitchFamily="18" charset="0"/>
              </a:rPr>
              <a:t>Section V: </a:t>
            </a:r>
            <a:r>
              <a:rPr lang="en-US" sz="1600" b="1" dirty="0">
                <a:solidFill>
                  <a:srgbClr val="0096FF"/>
                </a:solidFill>
                <a:latin typeface="Cambria" panose="02040503050406030204" pitchFamily="18" charset="0"/>
              </a:rPr>
              <a:t>Back Office Ops: </a:t>
            </a:r>
            <a:r>
              <a:rPr lang="en-US" sz="1600" b="1" i="1" dirty="0">
                <a:solidFill>
                  <a:schemeClr val="accent5"/>
                </a:solidFill>
                <a:latin typeface="Cambria" panose="02040503050406030204" pitchFamily="18" charset="0"/>
              </a:rPr>
              <a:t>Manage your back offices  like Inventory, HR etc. with user friendly modules</a:t>
            </a:r>
          </a:p>
          <a:p>
            <a:pPr algn="l">
              <a:lnSpc>
                <a:spcPct val="100000"/>
              </a:lnSpc>
            </a:pPr>
            <a:r>
              <a:rPr lang="en-US" sz="1600" b="1" dirty="0">
                <a:solidFill>
                  <a:schemeClr val="accent1">
                    <a:lumMod val="50000"/>
                  </a:schemeClr>
                </a:solidFill>
                <a:latin typeface="Cambria" panose="02040503050406030204" pitchFamily="18" charset="0"/>
              </a:rPr>
              <a:t>Section VI: </a:t>
            </a:r>
            <a:r>
              <a:rPr lang="en-US" sz="1600" b="1" dirty="0">
                <a:solidFill>
                  <a:srgbClr val="0096FF"/>
                </a:solidFill>
                <a:latin typeface="Cambria" panose="02040503050406030204" pitchFamily="18" charset="0"/>
              </a:rPr>
              <a:t>Cutting Edge Technology: </a:t>
            </a:r>
            <a:r>
              <a:rPr lang="en-US" sz="1600" b="1" i="1" dirty="0">
                <a:solidFill>
                  <a:schemeClr val="accent5"/>
                </a:solidFill>
                <a:latin typeface="Cambria" panose="02040503050406030204" pitchFamily="18" charset="0"/>
              </a:rPr>
              <a:t>Latest advanced features &amp; functionality to stand you ahead of competition</a:t>
            </a:r>
            <a:br>
              <a:rPr lang="en-US" sz="1800" b="1" i="1" dirty="0">
                <a:solidFill>
                  <a:schemeClr val="accent5"/>
                </a:solidFill>
                <a:latin typeface="Cambria" panose="02040503050406030204" pitchFamily="18" charset="0"/>
              </a:rPr>
            </a:br>
            <a:endParaRPr lang="en-IN" sz="1800" b="1" i="1" dirty="0">
              <a:solidFill>
                <a:schemeClr val="accent5"/>
              </a:solidFill>
              <a:latin typeface="Cambria" panose="02040503050406030204" pitchFamily="18" charset="0"/>
            </a:endParaRPr>
          </a:p>
        </p:txBody>
      </p:sp>
      <p:sp>
        <p:nvSpPr>
          <p:cNvPr id="7" name="Rounded Rectangle 6">
            <a:extLst>
              <a:ext uri="{FF2B5EF4-FFF2-40B4-BE49-F238E27FC236}">
                <a16:creationId xmlns:a16="http://schemas.microsoft.com/office/drawing/2014/main" id="{0EF50F85-41FD-3D4E-B665-DF2B746507D3}"/>
              </a:ext>
            </a:extLst>
          </p:cNvPr>
          <p:cNvSpPr/>
          <p:nvPr/>
        </p:nvSpPr>
        <p:spPr>
          <a:xfrm>
            <a:off x="106877" y="6137308"/>
            <a:ext cx="8931451" cy="532015"/>
          </a:xfrm>
          <a:prstGeom prst="roundRect">
            <a:avLst/>
          </a:prstGeom>
          <a:solidFill>
            <a:srgbClr val="99E8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b="1" dirty="0">
                <a:solidFill>
                  <a:srgbClr val="4472C4">
                    <a:lumMod val="75000"/>
                  </a:srgbClr>
                </a:solidFill>
                <a:latin typeface="Cambria" panose="02040503050406030204" pitchFamily="18" charset="0"/>
              </a:rPr>
              <a:t>Your one stop solution for Complete School Automation</a:t>
            </a:r>
          </a:p>
        </p:txBody>
      </p:sp>
    </p:spTree>
    <p:extLst>
      <p:ext uri="{BB962C8B-B14F-4D97-AF65-F5344CB8AC3E}">
        <p14:creationId xmlns:p14="http://schemas.microsoft.com/office/powerpoint/2010/main" val="4274372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BC9DA-C0EE-6D46-9683-2256AB89DAC0}"/>
              </a:ext>
            </a:extLst>
          </p:cNvPr>
          <p:cNvSpPr>
            <a:spLocks noGrp="1"/>
          </p:cNvSpPr>
          <p:nvPr>
            <p:ph type="title"/>
          </p:nvPr>
        </p:nvSpPr>
        <p:spPr>
          <a:xfrm>
            <a:off x="737014" y="1143000"/>
            <a:ext cx="7551694" cy="1585729"/>
          </a:xfrm>
          <a:solidFill>
            <a:schemeClr val="accent5">
              <a:lumMod val="75000"/>
            </a:schemeClr>
          </a:solidFill>
          <a:effectLst>
            <a:softEdge rad="0"/>
          </a:effectLst>
        </p:spPr>
        <p:txBody>
          <a:bodyPr vert="horz" lIns="91440" tIns="45720" rIns="91440" bIns="45720" rtlCol="0" anchor="ctr">
            <a:normAutofit/>
          </a:bodyPr>
          <a:lstStyle/>
          <a:p>
            <a:pPr algn="ctr">
              <a:buFont typeface="Arial" panose="020B0604020202020204" pitchFamily="34" charset="0"/>
            </a:pPr>
            <a:r>
              <a:rPr lang="en-US" sz="5400" b="1" dirty="0">
                <a:solidFill>
                  <a:schemeClr val="bg1"/>
                </a:solidFill>
                <a:latin typeface="Cambria" panose="02040503050406030204" pitchFamily="18" charset="0"/>
              </a:rPr>
              <a:t>Section I</a:t>
            </a:r>
          </a:p>
        </p:txBody>
      </p:sp>
      <p:sp>
        <p:nvSpPr>
          <p:cNvPr id="3" name="Text Placeholder 2">
            <a:extLst>
              <a:ext uri="{FF2B5EF4-FFF2-40B4-BE49-F238E27FC236}">
                <a16:creationId xmlns:a16="http://schemas.microsoft.com/office/drawing/2014/main" id="{640C6286-7FB7-F047-B07C-6FD14F2EF902}"/>
              </a:ext>
            </a:extLst>
          </p:cNvPr>
          <p:cNvSpPr>
            <a:spLocks noGrp="1"/>
          </p:cNvSpPr>
          <p:nvPr>
            <p:ph type="body" idx="1"/>
          </p:nvPr>
        </p:nvSpPr>
        <p:spPr>
          <a:xfrm>
            <a:off x="754107" y="3276600"/>
            <a:ext cx="7551693" cy="2476982"/>
          </a:xfrm>
          <a:solidFill>
            <a:srgbClr val="99E8FF"/>
          </a:solidFill>
          <a:effectLst>
            <a:softEdge rad="0"/>
          </a:effectLst>
        </p:spPr>
        <p:txBody>
          <a:bodyPr vert="horz" lIns="91440" tIns="45720" rIns="91440" bIns="45720" rtlCol="0" anchor="ctr">
            <a:normAutofit/>
          </a:bodyPr>
          <a:lstStyle/>
          <a:p>
            <a:pPr algn="ctr">
              <a:spcBef>
                <a:spcPct val="0"/>
              </a:spcBef>
            </a:pPr>
            <a:r>
              <a:rPr lang="en-US" sz="6500" b="1" dirty="0">
                <a:solidFill>
                  <a:schemeClr val="accent5">
                    <a:lumMod val="75000"/>
                  </a:schemeClr>
                </a:solidFill>
                <a:latin typeface="Cambria" panose="02040503050406030204" pitchFamily="18" charset="0"/>
              </a:rPr>
              <a:t>Unique Service Model</a:t>
            </a:r>
          </a:p>
        </p:txBody>
      </p:sp>
      <p:sp>
        <p:nvSpPr>
          <p:cNvPr id="6" name="Slide Number Placeholder 5">
            <a:extLst>
              <a:ext uri="{FF2B5EF4-FFF2-40B4-BE49-F238E27FC236}">
                <a16:creationId xmlns:a16="http://schemas.microsoft.com/office/drawing/2014/main" id="{7E5D9960-1F7D-8943-9155-F2CD5B9BB5F0}"/>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3</a:t>
            </a:fld>
            <a:endParaRPr lang="en-IN" dirty="0">
              <a:solidFill>
                <a:prstClr val="black">
                  <a:tint val="75000"/>
                </a:prstClr>
              </a:solidFill>
            </a:endParaRPr>
          </a:p>
        </p:txBody>
      </p:sp>
    </p:spTree>
    <p:extLst>
      <p:ext uri="{BB962C8B-B14F-4D97-AF65-F5344CB8AC3E}">
        <p14:creationId xmlns:p14="http://schemas.microsoft.com/office/powerpoint/2010/main" val="2252407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15" y="0"/>
            <a:ext cx="8310015" cy="914400"/>
          </a:xfrm>
          <a:solidFill>
            <a:schemeClr val="accent5">
              <a:lumMod val="75000"/>
            </a:schemeClr>
          </a:solidFill>
        </p:spPr>
        <p:txBody>
          <a:bodyPr vert="horz" lIns="91440" tIns="45720" rIns="91440" bIns="45720" rtlCol="0" anchor="ctr">
            <a:normAutofit/>
          </a:bodyPr>
          <a:lstStyle/>
          <a:p>
            <a:pPr algn="l"/>
            <a:r>
              <a:rPr lang="en-US" sz="4400" b="1" dirty="0">
                <a:solidFill>
                  <a:schemeClr val="bg1"/>
                </a:solidFill>
                <a:latin typeface="Cambria" panose="02040503050406030204" pitchFamily="18" charset="0"/>
              </a:rPr>
              <a:t>Unique Service Model</a:t>
            </a:r>
            <a:endParaRPr lang="en-IN" sz="4400" b="1" dirty="0">
              <a:solidFill>
                <a:schemeClr val="bg1"/>
              </a:solidFill>
              <a:latin typeface="Cambria" panose="02040503050406030204" pitchFamily="18" charset="0"/>
            </a:endParaRPr>
          </a:p>
        </p:txBody>
      </p:sp>
      <p:pic>
        <p:nvPicPr>
          <p:cNvPr id="1026" name="Picture 2" descr="image_not_f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1919" y="2330787"/>
            <a:ext cx="4166774" cy="3689013"/>
          </a:xfrm>
          <a:prstGeom prst="rect">
            <a:avLst/>
          </a:prstGeom>
          <a:noFill/>
          <a:ln>
            <a:solidFill>
              <a:schemeClr val="accent1"/>
            </a:solidFill>
          </a:ln>
          <a:effectLst>
            <a:glow rad="127000">
              <a:schemeClr val="accent1">
                <a:alpha val="0"/>
              </a:schemeClr>
            </a:glow>
          </a:effectLst>
          <a:extLst>
            <a:ext uri="{909E8E84-426E-40DD-AFC4-6F175D3DCCD1}">
              <a14:hiddenFill xmlns:a14="http://schemas.microsoft.com/office/drawing/2010/main">
                <a:solidFill>
                  <a:srgbClr val="FFFFFF"/>
                </a:solidFill>
              </a14:hiddenFill>
            </a:ext>
          </a:extLst>
        </p:spPr>
      </p:pic>
      <p:sp>
        <p:nvSpPr>
          <p:cNvPr id="9" name="Subtitle 2">
            <a:extLst>
              <a:ext uri="{FF2B5EF4-FFF2-40B4-BE49-F238E27FC236}">
                <a16:creationId xmlns:a16="http://schemas.microsoft.com/office/drawing/2014/main" id="{C808E565-146C-9943-BF12-182C040701C3}"/>
              </a:ext>
            </a:extLst>
          </p:cNvPr>
          <p:cNvSpPr>
            <a:spLocks noGrp="1"/>
          </p:cNvSpPr>
          <p:nvPr>
            <p:ph type="subTitle" idx="1"/>
          </p:nvPr>
        </p:nvSpPr>
        <p:spPr>
          <a:xfrm>
            <a:off x="132852" y="1918865"/>
            <a:ext cx="4563576" cy="4558135"/>
          </a:xfrm>
        </p:spPr>
        <p:txBody>
          <a:bodyPr>
            <a:noAutofit/>
          </a:bodyPr>
          <a:lstStyle/>
          <a:p>
            <a:pPr algn="l"/>
            <a:r>
              <a:rPr lang="en-IN" b="1" dirty="0">
                <a:solidFill>
                  <a:schemeClr val="accent1">
                    <a:lumMod val="50000"/>
                  </a:schemeClr>
                </a:solidFill>
                <a:latin typeface="Cambria" panose="02040503050406030204" pitchFamily="18" charset="0"/>
              </a:rPr>
              <a:t>Unique Service Model</a:t>
            </a:r>
            <a:endParaRPr lang="en-US" dirty="0">
              <a:solidFill>
                <a:schemeClr val="accent1">
                  <a:lumMod val="50000"/>
                </a:schemeClr>
              </a:solidFill>
              <a:latin typeface="Cambria" panose="02040503050406030204" pitchFamily="18" charset="0"/>
            </a:endParaRPr>
          </a:p>
          <a:p>
            <a:pPr algn="l"/>
            <a:r>
              <a:rPr lang="en-US" sz="1800" b="1" i="1" dirty="0">
                <a:solidFill>
                  <a:schemeClr val="accent5"/>
                </a:solidFill>
                <a:latin typeface="Cambria" pitchFamily="18" charset="0"/>
                <a:ea typeface="Cambria" pitchFamily="18" charset="0"/>
              </a:rPr>
              <a:t>Our unique service model is designed to facilitate the 'value add' delivery. Our value add delivery objective is accomplished by thoughtfully combining the four elements of</a:t>
            </a:r>
          </a:p>
          <a:p>
            <a:pPr algn="l"/>
            <a:endParaRPr lang="en-US" sz="1800" b="1" i="1" dirty="0">
              <a:solidFill>
                <a:schemeClr val="accent5"/>
              </a:solidFill>
              <a:latin typeface="Cambria" pitchFamily="18" charset="0"/>
              <a:ea typeface="Cambria" pitchFamily="18" charset="0"/>
            </a:endParaRPr>
          </a:p>
          <a:p>
            <a:pPr marL="342900" indent="-342900" algn="l">
              <a:buFont typeface="+mj-lt"/>
              <a:buAutoNum type="arabicPeriod"/>
            </a:pPr>
            <a:r>
              <a:rPr lang="en-US" sz="1800" dirty="0">
                <a:latin typeface="Cambria" panose="02040503050406030204" pitchFamily="18" charset="0"/>
              </a:rPr>
              <a:t>Service edge</a:t>
            </a:r>
          </a:p>
          <a:p>
            <a:pPr marL="342900" indent="-342900" algn="l">
              <a:buFont typeface="+mj-lt"/>
              <a:buAutoNum type="arabicPeriod"/>
            </a:pPr>
            <a:r>
              <a:rPr lang="en-US" sz="1800" dirty="0">
                <a:latin typeface="Cambria" panose="02040503050406030204" pitchFamily="18" charset="0"/>
              </a:rPr>
              <a:t>Superlative platform</a:t>
            </a:r>
          </a:p>
          <a:p>
            <a:pPr marL="342900" indent="-342900" algn="l">
              <a:buFont typeface="+mj-lt"/>
              <a:buAutoNum type="arabicPeriod"/>
            </a:pPr>
            <a:r>
              <a:rPr lang="en-US" sz="1800" dirty="0">
                <a:latin typeface="Cambria" panose="02040503050406030204" pitchFamily="18" charset="0"/>
              </a:rPr>
              <a:t>Complete Bouquet</a:t>
            </a:r>
          </a:p>
          <a:p>
            <a:pPr marL="342900" indent="-342900" algn="l">
              <a:buFont typeface="+mj-lt"/>
              <a:buAutoNum type="arabicPeriod"/>
            </a:pPr>
            <a:r>
              <a:rPr lang="en-US" sz="1800" dirty="0">
                <a:latin typeface="Cambria" panose="02040503050406030204" pitchFamily="18" charset="0"/>
              </a:rPr>
              <a:t>Ahead on technology</a:t>
            </a:r>
          </a:p>
          <a:p>
            <a:pPr marL="342900" indent="-342900" algn="l">
              <a:buFont typeface="+mj-lt"/>
              <a:buAutoNum type="arabicPeriod"/>
            </a:pPr>
            <a:r>
              <a:rPr lang="en-US" sz="1800" dirty="0">
                <a:latin typeface="Cambria" panose="02040503050406030204" pitchFamily="18" charset="0"/>
              </a:rPr>
              <a:t>Parent/student app</a:t>
            </a:r>
          </a:p>
          <a:p>
            <a:pPr marL="342900" indent="-342900" algn="l">
              <a:buFont typeface="+mj-lt"/>
              <a:buAutoNum type="arabicPeriod"/>
            </a:pPr>
            <a:r>
              <a:rPr lang="en-US" sz="1800" dirty="0">
                <a:latin typeface="Cambria" panose="02040503050406030204" pitchFamily="18" charset="0"/>
              </a:rPr>
              <a:t>Apps for all [teacher and staff]</a:t>
            </a:r>
          </a:p>
          <a:p>
            <a:pPr algn="l"/>
            <a:br>
              <a:rPr lang="en-US" sz="1800" dirty="0">
                <a:solidFill>
                  <a:schemeClr val="accent1">
                    <a:lumMod val="50000"/>
                  </a:schemeClr>
                </a:solidFill>
                <a:latin typeface="Cambria" panose="02040503050406030204" pitchFamily="18" charset="0"/>
              </a:rPr>
            </a:br>
            <a:endParaRPr lang="en-IN" sz="1800" dirty="0">
              <a:solidFill>
                <a:schemeClr val="accent1">
                  <a:lumMod val="50000"/>
                </a:schemeClr>
              </a:solidFill>
              <a:latin typeface="Cambria" panose="02040503050406030204" pitchFamily="18" charset="0"/>
            </a:endParaRPr>
          </a:p>
        </p:txBody>
      </p:sp>
      <p:sp>
        <p:nvSpPr>
          <p:cNvPr id="10" name="Text Placeholder 2">
            <a:extLst>
              <a:ext uri="{FF2B5EF4-FFF2-40B4-BE49-F238E27FC236}">
                <a16:creationId xmlns:a16="http://schemas.microsoft.com/office/drawing/2014/main" id="{A0E8C4A2-E8AC-2D49-A87C-40F0BCFA782F}"/>
              </a:ext>
            </a:extLst>
          </p:cNvPr>
          <p:cNvSpPr txBox="1">
            <a:spLocks/>
          </p:cNvSpPr>
          <p:nvPr/>
        </p:nvSpPr>
        <p:spPr>
          <a:xfrm>
            <a:off x="6477000" y="154625"/>
            <a:ext cx="1676400" cy="605150"/>
          </a:xfrm>
          <a:prstGeom prst="rect">
            <a:avLst/>
          </a:prstGeom>
          <a:solidFill>
            <a:srgbClr val="99E8FF"/>
          </a:solidFill>
          <a:effectLst>
            <a:softEdge rad="0"/>
          </a:effectLst>
        </p:spPr>
        <p:txBody>
          <a:bodyPr vert="horz" lIns="91440" tIns="45720" rIns="91440" bIns="45720" rtlCol="0" anchor="ctr">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a:t>
            </a:r>
          </a:p>
        </p:txBody>
      </p:sp>
      <p:sp>
        <p:nvSpPr>
          <p:cNvPr id="3" name="TextBox 2"/>
          <p:cNvSpPr txBox="1"/>
          <p:nvPr/>
        </p:nvSpPr>
        <p:spPr>
          <a:xfrm>
            <a:off x="228600" y="1371600"/>
            <a:ext cx="3352800" cy="523220"/>
          </a:xfrm>
          <a:prstGeom prst="rect">
            <a:avLst/>
          </a:prstGeom>
          <a:solidFill>
            <a:schemeClr val="accent1">
              <a:lumMod val="40000"/>
              <a:lumOff val="60000"/>
            </a:schemeClr>
          </a:solidFill>
        </p:spPr>
        <p:txBody>
          <a:bodyPr wrap="square" rtlCol="0">
            <a:spAutoFit/>
          </a:bodyPr>
          <a:lstStyle/>
          <a:p>
            <a:r>
              <a:rPr lang="en-US" sz="2800" b="1" dirty="0">
                <a:solidFill>
                  <a:schemeClr val="accent1">
                    <a:lumMod val="75000"/>
                  </a:schemeClr>
                </a:solidFill>
                <a:latin typeface="Cambria" pitchFamily="18" charset="0"/>
                <a:ea typeface="Cambria" pitchFamily="18" charset="0"/>
              </a:rPr>
              <a:t>Section Overview:</a:t>
            </a:r>
          </a:p>
        </p:txBody>
      </p:sp>
    </p:spTree>
    <p:extLst>
      <p:ext uri="{BB962C8B-B14F-4D97-AF65-F5344CB8AC3E}">
        <p14:creationId xmlns:p14="http://schemas.microsoft.com/office/powerpoint/2010/main" val="330422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63" y="1799"/>
            <a:ext cx="8373837" cy="878088"/>
          </a:xfrm>
          <a:solidFill>
            <a:schemeClr val="accent5">
              <a:lumMod val="75000"/>
            </a:schemeClr>
          </a:solidFill>
        </p:spPr>
        <p:txBody>
          <a:bodyPr vert="horz" lIns="91440" tIns="45720" rIns="91440" bIns="45720" rtlCol="0" anchor="ctr">
            <a:normAutofit/>
          </a:bodyPr>
          <a:lstStyle/>
          <a:p>
            <a:pPr algn="just"/>
            <a:r>
              <a:rPr lang="en-IN" b="1" dirty="0">
                <a:solidFill>
                  <a:schemeClr val="bg1"/>
                </a:solidFill>
                <a:latin typeface="Cambria" panose="02040503050406030204" pitchFamily="18" charset="0"/>
              </a:rPr>
              <a:t>Service Edge</a:t>
            </a:r>
          </a:p>
        </p:txBody>
      </p:sp>
      <p:sp>
        <p:nvSpPr>
          <p:cNvPr id="3" name="Content Placeholder 2"/>
          <p:cNvSpPr>
            <a:spLocks noGrp="1"/>
          </p:cNvSpPr>
          <p:nvPr>
            <p:ph idx="1"/>
          </p:nvPr>
        </p:nvSpPr>
        <p:spPr>
          <a:xfrm>
            <a:off x="233976" y="1690688"/>
            <a:ext cx="4890407" cy="4351338"/>
          </a:xfrm>
        </p:spPr>
        <p:txBody>
          <a:bodyPr>
            <a:normAutofit/>
          </a:bodyPr>
          <a:lstStyle/>
          <a:p>
            <a:pPr marL="0" indent="0">
              <a:buNone/>
            </a:pPr>
            <a:r>
              <a:rPr lang="en-US" sz="1800" b="1" dirty="0">
                <a:solidFill>
                  <a:schemeClr val="accent5"/>
                </a:solidFill>
                <a:latin typeface="Cambria" pitchFamily="18" charset="0"/>
                <a:ea typeface="Cambria" pitchFamily="18" charset="0"/>
              </a:rPr>
              <a:t>Service Edge essentially implies the human element of the Service that is critical to translate the Service from the software.</a:t>
            </a:r>
          </a:p>
          <a:p>
            <a:r>
              <a:rPr lang="en-US" sz="1600" dirty="0">
                <a:latin typeface="Cambria" pitchFamily="18" charset="0"/>
                <a:ea typeface="Cambria" pitchFamily="18" charset="0"/>
              </a:rPr>
              <a:t>It is here that our </a:t>
            </a:r>
            <a:r>
              <a:rPr lang="en-US" sz="1600" b="1" i="1" dirty="0">
                <a:latin typeface="Cambria" pitchFamily="18" charset="0"/>
                <a:ea typeface="Cambria" pitchFamily="18" charset="0"/>
              </a:rPr>
              <a:t>Service Edge</a:t>
            </a:r>
            <a:r>
              <a:rPr lang="en-US" sz="1600" dirty="0">
                <a:latin typeface="Cambria" pitchFamily="18" charset="0"/>
                <a:ea typeface="Cambria" pitchFamily="18" charset="0"/>
              </a:rPr>
              <a:t> comes into play with our 'Managed Service model' that puts the onus on us to ensure that 'value add' is delivered fully.</a:t>
            </a:r>
          </a:p>
          <a:p>
            <a:r>
              <a:rPr lang="en-US" sz="1600" dirty="0">
                <a:latin typeface="Cambria" pitchFamily="18" charset="0"/>
                <a:ea typeface="Cambria" pitchFamily="18" charset="0"/>
              </a:rPr>
              <a:t>We achieve it through On-premises Full time trained &amp; dedicated school associates for training school staff, updating inputs, ensuring hassle-free usage.</a:t>
            </a:r>
          </a:p>
          <a:p>
            <a:r>
              <a:rPr lang="en-US" sz="1600" dirty="0">
                <a:latin typeface="Cambria" pitchFamily="18" charset="0"/>
                <a:ea typeface="Cambria" pitchFamily="18" charset="0"/>
              </a:rPr>
              <a:t>A dedicated account manager supports the associates for troubleshooting and planning active customizations.</a:t>
            </a:r>
          </a:p>
          <a:p>
            <a:r>
              <a:rPr lang="en-US" sz="1600" dirty="0">
                <a:latin typeface="Cambria" pitchFamily="18" charset="0"/>
                <a:ea typeface="Cambria" pitchFamily="18" charset="0"/>
              </a:rPr>
              <a:t>The customer care operates 24 x 7 to assist the parents with the app &amp; fee issues directly</a:t>
            </a:r>
          </a:p>
          <a:p>
            <a:pPr marL="0" indent="0">
              <a:buNone/>
            </a:pPr>
            <a:endParaRPr lang="en-IN" sz="1800" dirty="0">
              <a:solidFill>
                <a:schemeClr val="accent1">
                  <a:lumMod val="50000"/>
                </a:schemeClr>
              </a:solidFill>
            </a:endParaRPr>
          </a:p>
        </p:txBody>
      </p:sp>
      <p:pic>
        <p:nvPicPr>
          <p:cNvPr id="4" name="Picture 3"/>
          <p:cNvPicPr>
            <a:picLocks noChangeAspect="1"/>
          </p:cNvPicPr>
          <p:nvPr/>
        </p:nvPicPr>
        <p:blipFill>
          <a:blip r:embed="rId2"/>
          <a:stretch>
            <a:fillRect/>
          </a:stretch>
        </p:blipFill>
        <p:spPr>
          <a:xfrm>
            <a:off x="5050972" y="1504950"/>
            <a:ext cx="3940628" cy="4362450"/>
          </a:xfrm>
          <a:prstGeom prst="rect">
            <a:avLst/>
          </a:prstGeom>
        </p:spPr>
      </p:pic>
      <p:sp>
        <p:nvSpPr>
          <p:cNvPr id="9" name="Slide Number Placeholder 8">
            <a:extLst>
              <a:ext uri="{FF2B5EF4-FFF2-40B4-BE49-F238E27FC236}">
                <a16:creationId xmlns:a16="http://schemas.microsoft.com/office/drawing/2014/main" id="{5E2D4364-3638-C84C-BD3E-3B44476488CD}"/>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5</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57604980-B1CC-3C4E-9453-1DC630C8193A}"/>
              </a:ext>
            </a:extLst>
          </p:cNvPr>
          <p:cNvSpPr txBox="1">
            <a:spLocks/>
          </p:cNvSpPr>
          <p:nvPr/>
        </p:nvSpPr>
        <p:spPr>
          <a:xfrm>
            <a:off x="6664332" y="69372"/>
            <a:ext cx="1644636" cy="736506"/>
          </a:xfrm>
          <a:prstGeom prst="rect">
            <a:avLst/>
          </a:prstGeom>
          <a:solidFill>
            <a:srgbClr val="99E8FF"/>
          </a:solidFill>
          <a:effectLst>
            <a:softEdge rad="0"/>
          </a:effectLst>
        </p:spPr>
        <p:txBody>
          <a:bodyPr vert="horz" lIns="91440" tIns="45720" rIns="91440" bIns="45720" rtlCol="0" anchor="ctr">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a:t>
            </a:r>
          </a:p>
        </p:txBody>
      </p:sp>
    </p:spTree>
    <p:extLst>
      <p:ext uri="{BB962C8B-B14F-4D97-AF65-F5344CB8AC3E}">
        <p14:creationId xmlns:p14="http://schemas.microsoft.com/office/powerpoint/2010/main" val="737388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515350" cy="886413"/>
          </a:xfrm>
          <a:solidFill>
            <a:schemeClr val="accent5">
              <a:lumMod val="75000"/>
            </a:schemeClr>
          </a:solidFill>
        </p:spPr>
        <p:txBody>
          <a:bodyPr vert="horz" lIns="91440" tIns="45720" rIns="91440" bIns="45720" rtlCol="0" anchor="ctr">
            <a:normAutofit/>
          </a:bodyPr>
          <a:lstStyle/>
          <a:p>
            <a:pPr algn="just"/>
            <a:r>
              <a:rPr lang="en-IN" b="1" dirty="0">
                <a:solidFill>
                  <a:schemeClr val="bg1"/>
                </a:solidFill>
                <a:latin typeface="Cambria" panose="02040503050406030204" pitchFamily="18" charset="0"/>
              </a:rPr>
              <a:t>Superlative Platform</a:t>
            </a:r>
          </a:p>
        </p:txBody>
      </p:sp>
      <p:sp>
        <p:nvSpPr>
          <p:cNvPr id="3" name="Content Placeholder 2"/>
          <p:cNvSpPr>
            <a:spLocks noGrp="1"/>
          </p:cNvSpPr>
          <p:nvPr>
            <p:ph idx="1"/>
          </p:nvPr>
        </p:nvSpPr>
        <p:spPr>
          <a:xfrm>
            <a:off x="104127" y="1066800"/>
            <a:ext cx="4922237" cy="5715000"/>
          </a:xfrm>
        </p:spPr>
        <p:txBody>
          <a:bodyPr>
            <a:normAutofit fontScale="25000" lnSpcReduction="20000"/>
          </a:bodyPr>
          <a:lstStyle/>
          <a:p>
            <a:pPr marL="0" indent="0">
              <a:lnSpc>
                <a:spcPct val="120000"/>
              </a:lnSpc>
              <a:buNone/>
            </a:pPr>
            <a:r>
              <a:rPr lang="en-US" sz="7200" b="1" dirty="0">
                <a:solidFill>
                  <a:schemeClr val="accent5"/>
                </a:solidFill>
                <a:latin typeface="Cambria" panose="02040503050406030204" pitchFamily="18" charset="0"/>
              </a:rPr>
              <a:t>We have a Superior admin platform with a unified view of rich functionalities and features.</a:t>
            </a:r>
          </a:p>
          <a:p>
            <a:pPr>
              <a:lnSpc>
                <a:spcPct val="120000"/>
              </a:lnSpc>
            </a:pPr>
            <a:r>
              <a:rPr lang="en-US" sz="6400" dirty="0">
                <a:latin typeface="Cambria" panose="02040503050406030204" pitchFamily="18" charset="0"/>
              </a:rPr>
              <a:t>Insightful Visualization, drill-down dashboards for ease of navigation, Intuitive UI &amp; UX for users.</a:t>
            </a:r>
          </a:p>
          <a:p>
            <a:pPr>
              <a:lnSpc>
                <a:spcPct val="120000"/>
              </a:lnSpc>
            </a:pPr>
            <a:r>
              <a:rPr lang="en-US" sz="6400" dirty="0">
                <a:latin typeface="Cambria" panose="02040503050406030204" pitchFamily="18" charset="0"/>
              </a:rPr>
              <a:t>Single click drill-down for easy navigation directly from deep-dive dashboards.</a:t>
            </a:r>
          </a:p>
          <a:p>
            <a:pPr>
              <a:lnSpc>
                <a:spcPct val="120000"/>
              </a:lnSpc>
            </a:pPr>
            <a:r>
              <a:rPr lang="en-US" sz="6400" dirty="0">
                <a:latin typeface="Cambria" panose="02040503050406030204" pitchFamily="18" charset="0"/>
              </a:rPr>
              <a:t>Powerful servers to handle complex functionalities &amp; tasks like timetable scheduling with constraints.</a:t>
            </a:r>
          </a:p>
          <a:p>
            <a:pPr>
              <a:lnSpc>
                <a:spcPct val="120000"/>
              </a:lnSpc>
            </a:pPr>
            <a:r>
              <a:rPr lang="en-US" sz="6400" dirty="0">
                <a:latin typeface="Cambria" panose="02040503050406030204" pitchFamily="18" charset="0"/>
              </a:rPr>
              <a:t>We have the capability for High-volume Online exams for bulk testing for resource-intensive activities.</a:t>
            </a:r>
          </a:p>
          <a:p>
            <a:pPr>
              <a:lnSpc>
                <a:spcPct val="120000"/>
              </a:lnSpc>
            </a:pPr>
            <a:r>
              <a:rPr lang="en-US" sz="6400" dirty="0">
                <a:latin typeface="Cambria" panose="02040503050406030204" pitchFamily="18" charset="0"/>
              </a:rPr>
              <a:t>Multiple Intelligent Insights: automated analytics presented with graph-based Visualization and robust reporting</a:t>
            </a:r>
          </a:p>
          <a:p>
            <a:pPr>
              <a:lnSpc>
                <a:spcPct val="120000"/>
              </a:lnSpc>
            </a:pPr>
            <a:r>
              <a:rPr lang="en-US" sz="6400" dirty="0">
                <a:latin typeface="Cambria" panose="02040503050406030204" pitchFamily="18" charset="0"/>
              </a:rPr>
              <a:t>Use of best coding languages and latest coding frameworks to give you the best experience with the latest functionalities to keep you ahead on the technology curve</a:t>
            </a:r>
          </a:p>
          <a:p>
            <a:pPr marL="0" indent="0">
              <a:lnSpc>
                <a:spcPct val="120000"/>
              </a:lnSpc>
              <a:buNone/>
            </a:pPr>
            <a:br>
              <a:rPr lang="en-US" sz="6400" dirty="0"/>
            </a:br>
            <a:endParaRPr lang="en-US" sz="6400" dirty="0"/>
          </a:p>
        </p:txBody>
      </p:sp>
      <p:pic>
        <p:nvPicPr>
          <p:cNvPr id="3074" name="Picture 2" descr="image_not_f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2127" y="2057400"/>
            <a:ext cx="3868170" cy="388254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8" name="Slide Number Placeholder 7">
            <a:extLst>
              <a:ext uri="{FF2B5EF4-FFF2-40B4-BE49-F238E27FC236}">
                <a16:creationId xmlns:a16="http://schemas.microsoft.com/office/drawing/2014/main" id="{C9F6EC58-C69A-7440-B62E-5023A48E1C9D}"/>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6</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E9307F44-878E-3148-81DD-ADF3EE49B110}"/>
              </a:ext>
            </a:extLst>
          </p:cNvPr>
          <p:cNvSpPr txBox="1">
            <a:spLocks/>
          </p:cNvSpPr>
          <p:nvPr/>
        </p:nvSpPr>
        <p:spPr>
          <a:xfrm>
            <a:off x="6858000" y="118733"/>
            <a:ext cx="1559739" cy="648946"/>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a:t>
            </a:r>
          </a:p>
        </p:txBody>
      </p:sp>
    </p:spTree>
    <p:extLst>
      <p:ext uri="{BB962C8B-B14F-4D97-AF65-F5344CB8AC3E}">
        <p14:creationId xmlns:p14="http://schemas.microsoft.com/office/powerpoint/2010/main" val="2261060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92" y="1"/>
            <a:ext cx="8381108" cy="831622"/>
          </a:xfrm>
          <a:solidFill>
            <a:schemeClr val="accent5">
              <a:lumMod val="75000"/>
            </a:schemeClr>
          </a:solidFill>
        </p:spPr>
        <p:txBody>
          <a:bodyPr vert="horz" lIns="91440" tIns="45720" rIns="91440" bIns="45720" rtlCol="0" anchor="ctr">
            <a:normAutofit/>
          </a:bodyPr>
          <a:lstStyle/>
          <a:p>
            <a:pPr algn="just"/>
            <a:r>
              <a:rPr lang="en-IN" b="1" dirty="0">
                <a:solidFill>
                  <a:schemeClr val="bg1"/>
                </a:solidFill>
                <a:latin typeface="Cambria" panose="02040503050406030204" pitchFamily="18" charset="0"/>
              </a:rPr>
              <a:t>Complete Bouquet</a:t>
            </a:r>
          </a:p>
        </p:txBody>
      </p:sp>
      <p:sp>
        <p:nvSpPr>
          <p:cNvPr id="3" name="Content Placeholder 2"/>
          <p:cNvSpPr>
            <a:spLocks noGrp="1"/>
          </p:cNvSpPr>
          <p:nvPr>
            <p:ph idx="1"/>
          </p:nvPr>
        </p:nvSpPr>
        <p:spPr>
          <a:xfrm>
            <a:off x="86810" y="1828800"/>
            <a:ext cx="5203647" cy="3903843"/>
          </a:xfrm>
        </p:spPr>
        <p:txBody>
          <a:bodyPr>
            <a:normAutofit/>
          </a:bodyPr>
          <a:lstStyle/>
          <a:p>
            <a:pPr marL="0" indent="0">
              <a:buNone/>
            </a:pPr>
            <a:r>
              <a:rPr lang="en-US" sz="1800" b="1" dirty="0">
                <a:solidFill>
                  <a:schemeClr val="accent1">
                    <a:lumMod val="75000"/>
                  </a:schemeClr>
                </a:solidFill>
                <a:latin typeface="Cambria" panose="02040503050406030204" pitchFamily="18" charset="0"/>
              </a:rPr>
              <a:t>Meeting school needs END to END on a single unified platform</a:t>
            </a:r>
          </a:p>
          <a:p>
            <a:pPr lvl="0"/>
            <a:r>
              <a:rPr lang="en-IN" sz="1600" dirty="0">
                <a:latin typeface="Cambria" panose="02040503050406030204" pitchFamily="18" charset="0"/>
              </a:rPr>
              <a:t>From social media tracking to lead management combined with the power of digital marketing modules.</a:t>
            </a:r>
          </a:p>
          <a:p>
            <a:pPr lvl="0"/>
            <a:r>
              <a:rPr lang="en-IN" sz="1600" dirty="0">
                <a:latin typeface="Cambria" panose="02040503050406030204" pitchFamily="18" charset="0"/>
              </a:rPr>
              <a:t>From Online Test modules with AI-based proctoring to advanced Result analytics to Random Question paper generation</a:t>
            </a:r>
          </a:p>
          <a:p>
            <a:pPr lvl="0"/>
            <a:r>
              <a:rPr lang="en-IN" sz="1600" dirty="0">
                <a:latin typeface="Cambria" panose="02040503050406030204" pitchFamily="18" charset="0"/>
              </a:rPr>
              <a:t>From the essential staple for back offices like HR &amp; Payroll &amp; Inventory to Advanced Fee Modules &amp; Time-table substitution module, we have everything to support our school partners and four apps for Staff, Teachers, Management.</a:t>
            </a:r>
          </a:p>
          <a:p>
            <a:pPr marL="0" indent="0">
              <a:buNone/>
            </a:pPr>
            <a:endParaRPr lang="en-US" dirty="0">
              <a:solidFill>
                <a:schemeClr val="accent1">
                  <a:lumMod val="50000"/>
                </a:schemeClr>
              </a:solidFill>
              <a:latin typeface="Cambria" panose="02040503050406030204" pitchFamily="18" charset="0"/>
            </a:endParaRPr>
          </a:p>
        </p:txBody>
      </p:sp>
      <p:pic>
        <p:nvPicPr>
          <p:cNvPr id="4" name="Picture 3"/>
          <p:cNvPicPr>
            <a:picLocks noChangeAspect="1"/>
          </p:cNvPicPr>
          <p:nvPr/>
        </p:nvPicPr>
        <p:blipFill>
          <a:blip r:embed="rId2"/>
          <a:stretch>
            <a:fillRect/>
          </a:stretch>
        </p:blipFill>
        <p:spPr>
          <a:xfrm>
            <a:off x="5528284" y="2076223"/>
            <a:ext cx="3336131" cy="3286125"/>
          </a:xfrm>
          <a:prstGeom prst="rect">
            <a:avLst/>
          </a:prstGeom>
        </p:spPr>
      </p:pic>
      <p:sp>
        <p:nvSpPr>
          <p:cNvPr id="8" name="Slide Number Placeholder 7">
            <a:extLst>
              <a:ext uri="{FF2B5EF4-FFF2-40B4-BE49-F238E27FC236}">
                <a16:creationId xmlns:a16="http://schemas.microsoft.com/office/drawing/2014/main" id="{DA8C4240-B1BB-A748-87BC-D22B66A3E0C9}"/>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7</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E9307F44-878E-3148-81DD-ADF3EE49B110}"/>
              </a:ext>
            </a:extLst>
          </p:cNvPr>
          <p:cNvSpPr txBox="1">
            <a:spLocks/>
          </p:cNvSpPr>
          <p:nvPr/>
        </p:nvSpPr>
        <p:spPr>
          <a:xfrm>
            <a:off x="6327906" y="43876"/>
            <a:ext cx="1736885" cy="743871"/>
          </a:xfrm>
          <a:prstGeom prst="rect">
            <a:avLst/>
          </a:prstGeom>
          <a:solidFill>
            <a:srgbClr val="99E8FF"/>
          </a:solidFill>
          <a:effectLst>
            <a:softEdge rad="0"/>
          </a:effectLst>
        </p:spPr>
        <p:txBody>
          <a:bodyPr vert="horz" lIns="91440" tIns="45720" rIns="91440" bIns="45720" rtlCol="0" anchor="ctr">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a:t>
            </a:r>
          </a:p>
        </p:txBody>
      </p:sp>
    </p:spTree>
    <p:extLst>
      <p:ext uri="{BB962C8B-B14F-4D97-AF65-F5344CB8AC3E}">
        <p14:creationId xmlns:p14="http://schemas.microsoft.com/office/powerpoint/2010/main" val="1467713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61" y="579"/>
            <a:ext cx="8073639" cy="913821"/>
          </a:xfrm>
          <a:solidFill>
            <a:schemeClr val="accent5">
              <a:lumMod val="75000"/>
            </a:schemeClr>
          </a:solidFill>
        </p:spPr>
        <p:txBody>
          <a:bodyPr vert="horz" lIns="91440" tIns="45720" rIns="91440" bIns="45720" rtlCol="0" anchor="ctr">
            <a:normAutofit/>
          </a:bodyPr>
          <a:lstStyle/>
          <a:p>
            <a:pPr algn="just"/>
            <a:r>
              <a:rPr lang="en-IN" sz="4000" b="1" dirty="0">
                <a:solidFill>
                  <a:schemeClr val="bg1"/>
                </a:solidFill>
                <a:latin typeface="Cambria" panose="02040503050406030204" pitchFamily="18" charset="0"/>
              </a:rPr>
              <a:t>Ahead on Technology</a:t>
            </a:r>
          </a:p>
        </p:txBody>
      </p:sp>
      <p:sp>
        <p:nvSpPr>
          <p:cNvPr id="3" name="Content Placeholder 2"/>
          <p:cNvSpPr>
            <a:spLocks noGrp="1"/>
          </p:cNvSpPr>
          <p:nvPr>
            <p:ph idx="1"/>
          </p:nvPr>
        </p:nvSpPr>
        <p:spPr>
          <a:xfrm>
            <a:off x="104229" y="1578883"/>
            <a:ext cx="4805285" cy="4289483"/>
          </a:xfrm>
        </p:spPr>
        <p:txBody>
          <a:bodyPr>
            <a:normAutofit/>
          </a:bodyPr>
          <a:lstStyle/>
          <a:p>
            <a:pPr marL="0" indent="0">
              <a:buNone/>
            </a:pPr>
            <a:r>
              <a:rPr lang="en-US" sz="1800" b="1" dirty="0">
                <a:solidFill>
                  <a:schemeClr val="accent1">
                    <a:lumMod val="75000"/>
                  </a:schemeClr>
                </a:solidFill>
                <a:latin typeface="Cambria" panose="02040503050406030204" pitchFamily="18" charset="0"/>
              </a:rPr>
              <a:t>Continuous upgrades, embracing new technology proactively.</a:t>
            </a:r>
          </a:p>
          <a:p>
            <a:r>
              <a:rPr lang="en-US" sz="1600" dirty="0">
                <a:latin typeface="Cambria" panose="02040503050406030204" pitchFamily="18" charset="0"/>
              </a:rPr>
              <a:t>We keep you ahead on technology by incorporating new technology.</a:t>
            </a:r>
          </a:p>
          <a:p>
            <a:r>
              <a:rPr lang="en-US" sz="1600" dirty="0">
                <a:latin typeface="Cambria" panose="02040503050406030204" pitchFamily="18" charset="0"/>
              </a:rPr>
              <a:t>Be it AI (Artificial Intelligence) for proctoring your online exams or App-based facial recognition driven attendance, be it APIs integration with WhatsApp, Online Video apps like Zoom or Google Meet.</a:t>
            </a:r>
          </a:p>
          <a:p>
            <a:r>
              <a:rPr lang="en-US" sz="1600" dirty="0">
                <a:latin typeface="Cambria" panose="02040503050406030204" pitchFamily="18" charset="0"/>
              </a:rPr>
              <a:t>Be it the basic GPS for vehicle tracking, Active or Passive RFID cards or Beacon based ID card for attendance, Barcodes or Library management or a higher level integration like Tally integration, payment gateway integration, etcetera.</a:t>
            </a:r>
          </a:p>
        </p:txBody>
      </p:sp>
      <p:pic>
        <p:nvPicPr>
          <p:cNvPr id="5122" name="Picture 2" descr="image_not_f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9459" y="1676400"/>
            <a:ext cx="4060814" cy="3965575"/>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7806D521-9CA5-4E46-B610-2A9F45022E98}"/>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8</a:t>
            </a:fld>
            <a:endParaRPr lang="en-IN" dirty="0">
              <a:solidFill>
                <a:prstClr val="black">
                  <a:tint val="75000"/>
                </a:prstClr>
              </a:solidFill>
            </a:endParaRPr>
          </a:p>
        </p:txBody>
      </p:sp>
      <p:sp>
        <p:nvSpPr>
          <p:cNvPr id="8" name="Text Placeholder 2">
            <a:extLst>
              <a:ext uri="{FF2B5EF4-FFF2-40B4-BE49-F238E27FC236}">
                <a16:creationId xmlns:a16="http://schemas.microsoft.com/office/drawing/2014/main" id="{E9307F44-878E-3148-81DD-ADF3EE49B110}"/>
              </a:ext>
            </a:extLst>
          </p:cNvPr>
          <p:cNvSpPr txBox="1">
            <a:spLocks/>
          </p:cNvSpPr>
          <p:nvPr/>
        </p:nvSpPr>
        <p:spPr>
          <a:xfrm>
            <a:off x="6248400" y="96991"/>
            <a:ext cx="1736885" cy="720996"/>
          </a:xfrm>
          <a:prstGeom prst="rect">
            <a:avLst/>
          </a:prstGeom>
          <a:solidFill>
            <a:srgbClr val="99E8FF"/>
          </a:solidFill>
          <a:effectLst>
            <a:softEdge rad="0"/>
          </a:effectLst>
        </p:spPr>
        <p:txBody>
          <a:bodyPr vert="horz" lIns="91440" tIns="45720" rIns="91440" bIns="45720" rtlCol="0" anchor="ctr">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a:t>
            </a:r>
          </a:p>
        </p:txBody>
      </p:sp>
    </p:spTree>
    <p:extLst>
      <p:ext uri="{BB962C8B-B14F-4D97-AF65-F5344CB8AC3E}">
        <p14:creationId xmlns:p14="http://schemas.microsoft.com/office/powerpoint/2010/main" val="3453839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1394"/>
            <a:ext cx="8458200" cy="873826"/>
          </a:xfrm>
          <a:solidFill>
            <a:schemeClr val="accent5">
              <a:lumMod val="75000"/>
            </a:schemeClr>
          </a:solidFill>
        </p:spPr>
        <p:txBody>
          <a:bodyPr vert="horz" lIns="91440" tIns="45720" rIns="91440" bIns="45720" rtlCol="0" anchor="ctr">
            <a:normAutofit/>
          </a:bodyPr>
          <a:lstStyle/>
          <a:p>
            <a:pPr algn="just"/>
            <a:r>
              <a:rPr lang="en-IN" b="1" dirty="0">
                <a:solidFill>
                  <a:schemeClr val="bg1"/>
                </a:solidFill>
                <a:latin typeface="Cambria" panose="02040503050406030204" pitchFamily="18" charset="0"/>
              </a:rPr>
              <a:t>Parent/Student App</a:t>
            </a:r>
          </a:p>
        </p:txBody>
      </p:sp>
      <p:sp>
        <p:nvSpPr>
          <p:cNvPr id="3" name="Content Placeholder 2"/>
          <p:cNvSpPr>
            <a:spLocks noGrp="1"/>
          </p:cNvSpPr>
          <p:nvPr>
            <p:ph idx="1"/>
          </p:nvPr>
        </p:nvSpPr>
        <p:spPr>
          <a:xfrm>
            <a:off x="381000" y="1676400"/>
            <a:ext cx="2286000" cy="4351338"/>
          </a:xfrm>
        </p:spPr>
        <p:txBody>
          <a:bodyPr>
            <a:normAutofit/>
          </a:bodyPr>
          <a:lstStyle/>
          <a:p>
            <a:r>
              <a:rPr lang="en-US" sz="1600" dirty="0">
                <a:latin typeface="Cambria" pitchFamily="18" charset="0"/>
                <a:ea typeface="Cambria" pitchFamily="18" charset="0"/>
              </a:rPr>
              <a:t>We have 2 absolutely awesome Apps both on Android &amp; iOS platforms by the name of </a:t>
            </a:r>
            <a:r>
              <a:rPr lang="en-US" sz="1600" b="1" dirty="0">
                <a:solidFill>
                  <a:schemeClr val="accent5"/>
                </a:solidFill>
                <a:latin typeface="Cambria" panose="02040503050406030204" pitchFamily="18" charset="0"/>
                <a:ea typeface="Cambria" pitchFamily="18" charset="0"/>
              </a:rPr>
              <a:t>SchoolBellQ</a:t>
            </a:r>
            <a:r>
              <a:rPr lang="en-US" sz="1600" dirty="0">
                <a:solidFill>
                  <a:schemeClr val="accent1">
                    <a:lumMod val="50000"/>
                  </a:schemeClr>
                </a:solidFill>
                <a:latin typeface="Cambria" pitchFamily="18" charset="0"/>
                <a:ea typeface="Cambria" pitchFamily="18" charset="0"/>
              </a:rPr>
              <a:t>*</a:t>
            </a:r>
          </a:p>
          <a:p>
            <a:r>
              <a:rPr lang="en-US" sz="1600" dirty="0">
                <a:latin typeface="Cambria" pitchFamily="18" charset="0"/>
                <a:ea typeface="Cambria" pitchFamily="18" charset="0"/>
              </a:rPr>
              <a:t>Excellent Ratings of 4.5 for our android app on Playstore is a testimony that we exceed expectations</a:t>
            </a:r>
            <a:br>
              <a:rPr lang="en-US" sz="1600" dirty="0">
                <a:latin typeface="Cambria" pitchFamily="18" charset="0"/>
                <a:ea typeface="Cambria" pitchFamily="18" charset="0"/>
              </a:rPr>
            </a:br>
            <a:endParaRPr lang="en-US" sz="1600" dirty="0">
              <a:latin typeface="Cambria" pitchFamily="18" charset="0"/>
              <a:ea typeface="Cambria" pitchFamily="18" charset="0"/>
            </a:endParaRPr>
          </a:p>
          <a:p>
            <a:r>
              <a:rPr lang="en-US" sz="1600" dirty="0">
                <a:latin typeface="Cambria" pitchFamily="18" charset="0"/>
                <a:ea typeface="Cambria" pitchFamily="18" charset="0"/>
              </a:rPr>
              <a:t>Both the apps have accumulated user downloads of over to 50000</a:t>
            </a:r>
          </a:p>
        </p:txBody>
      </p:sp>
      <p:pic>
        <p:nvPicPr>
          <p:cNvPr id="4" name="Picture 3"/>
          <p:cNvPicPr>
            <a:picLocks noChangeAspect="1"/>
          </p:cNvPicPr>
          <p:nvPr/>
        </p:nvPicPr>
        <p:blipFill>
          <a:blip r:embed="rId2"/>
          <a:stretch>
            <a:fillRect/>
          </a:stretch>
        </p:blipFill>
        <p:spPr>
          <a:xfrm>
            <a:off x="3810000" y="981962"/>
            <a:ext cx="4857750" cy="5502244"/>
          </a:xfrm>
          <a:prstGeom prst="rect">
            <a:avLst/>
          </a:prstGeom>
        </p:spPr>
      </p:pic>
      <p:sp>
        <p:nvSpPr>
          <p:cNvPr id="8" name="Slide Number Placeholder 7">
            <a:extLst>
              <a:ext uri="{FF2B5EF4-FFF2-40B4-BE49-F238E27FC236}">
                <a16:creationId xmlns:a16="http://schemas.microsoft.com/office/drawing/2014/main" id="{4A699F4D-C9AC-9549-88E8-47533C7ADE3D}"/>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9</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83F6BC43-FC15-6643-8D9C-271499452200}"/>
              </a:ext>
            </a:extLst>
          </p:cNvPr>
          <p:cNvSpPr txBox="1">
            <a:spLocks/>
          </p:cNvSpPr>
          <p:nvPr/>
        </p:nvSpPr>
        <p:spPr>
          <a:xfrm>
            <a:off x="6613865" y="72041"/>
            <a:ext cx="1745569" cy="706956"/>
          </a:xfrm>
          <a:prstGeom prst="rect">
            <a:avLst/>
          </a:prstGeom>
          <a:solidFill>
            <a:srgbClr val="99E8FF"/>
          </a:solidFill>
          <a:effectLst>
            <a:softEdge rad="0"/>
          </a:effectLst>
        </p:spPr>
        <p:txBody>
          <a:bodyPr vert="horz" lIns="91440" tIns="45720" rIns="91440" bIns="45720" rtlCol="0" anchor="ctr">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a:t>
            </a:r>
          </a:p>
        </p:txBody>
      </p:sp>
    </p:spTree>
    <p:extLst>
      <p:ext uri="{BB962C8B-B14F-4D97-AF65-F5344CB8AC3E}">
        <p14:creationId xmlns:p14="http://schemas.microsoft.com/office/powerpoint/2010/main" val="1604223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512302" cy="1018571"/>
          </a:xfrm>
          <a:solidFill>
            <a:schemeClr val="accent5">
              <a:lumMod val="75000"/>
            </a:schemeClr>
          </a:solidFill>
        </p:spPr>
        <p:txBody>
          <a:bodyPr vert="horz" lIns="91440" tIns="45720" rIns="91440" bIns="45720" rtlCol="0" anchor="ctr">
            <a:normAutofit/>
          </a:bodyPr>
          <a:lstStyle/>
          <a:p>
            <a:pPr algn="just"/>
            <a:r>
              <a:rPr lang="en-US" sz="3600" b="1" dirty="0">
                <a:solidFill>
                  <a:schemeClr val="bg1"/>
                </a:solidFill>
                <a:latin typeface="Cambria" panose="02040503050406030204" pitchFamily="18" charset="0"/>
              </a:rPr>
              <a:t>Apps for All (Teacher &amp; Staff)</a:t>
            </a:r>
            <a:endParaRPr lang="en-IN" sz="3600" b="1" dirty="0">
              <a:solidFill>
                <a:schemeClr val="bg1"/>
              </a:solidFill>
              <a:latin typeface="Cambria" panose="02040503050406030204" pitchFamily="18" charset="0"/>
            </a:endParaRPr>
          </a:p>
        </p:txBody>
      </p:sp>
      <p:sp>
        <p:nvSpPr>
          <p:cNvPr id="3" name="Content Placeholder 2"/>
          <p:cNvSpPr>
            <a:spLocks noGrp="1"/>
          </p:cNvSpPr>
          <p:nvPr>
            <p:ph idx="1"/>
          </p:nvPr>
        </p:nvSpPr>
        <p:spPr>
          <a:xfrm>
            <a:off x="228600" y="2057400"/>
            <a:ext cx="3124200" cy="3962400"/>
          </a:xfrm>
        </p:spPr>
        <p:txBody>
          <a:bodyPr>
            <a:normAutofit lnSpcReduction="10000"/>
          </a:bodyPr>
          <a:lstStyle/>
          <a:p>
            <a:pPr marL="0" indent="0">
              <a:buNone/>
            </a:pPr>
            <a:r>
              <a:rPr lang="en-US" sz="1800" b="1" dirty="0">
                <a:solidFill>
                  <a:schemeClr val="accent1">
                    <a:lumMod val="75000"/>
                  </a:schemeClr>
                </a:solidFill>
                <a:latin typeface="Cambria" pitchFamily="18" charset="0"/>
                <a:ea typeface="Cambria" pitchFamily="18" charset="0"/>
              </a:rPr>
              <a:t>Employee App for HR Management</a:t>
            </a:r>
          </a:p>
          <a:p>
            <a:r>
              <a:rPr lang="en-US" sz="1600" dirty="0">
                <a:latin typeface="Cambria" pitchFamily="18" charset="0"/>
                <a:ea typeface="Cambria" pitchFamily="18" charset="0"/>
              </a:rPr>
              <a:t>A world class app with daily attendance logs, history, leave balance, 'leave apply' feature, pay slip and employee notification and gallery</a:t>
            </a:r>
            <a:endParaRPr lang="en-IN" sz="1600" dirty="0">
              <a:latin typeface="Cambria" pitchFamily="18" charset="0"/>
              <a:ea typeface="Cambria" pitchFamily="18" charset="0"/>
            </a:endParaRPr>
          </a:p>
          <a:p>
            <a:pPr marL="0" indent="0">
              <a:buNone/>
            </a:pPr>
            <a:r>
              <a:rPr lang="en-US" sz="1800" b="1" dirty="0">
                <a:solidFill>
                  <a:schemeClr val="accent1">
                    <a:lumMod val="75000"/>
                  </a:schemeClr>
                </a:solidFill>
                <a:latin typeface="Cambria" pitchFamily="18" charset="0"/>
                <a:ea typeface="Cambria" pitchFamily="18" charset="0"/>
              </a:rPr>
              <a:t>GPS based Attendance of employees</a:t>
            </a:r>
          </a:p>
          <a:p>
            <a:r>
              <a:rPr lang="en-US" sz="1600" dirty="0">
                <a:latin typeface="Cambria" pitchFamily="18" charset="0"/>
                <a:ea typeface="Cambria" pitchFamily="18" charset="0"/>
              </a:rPr>
              <a:t>A Opt-in feature where the employee attendance is based on the GPS coordinates captured in the app.</a:t>
            </a:r>
          </a:p>
          <a:p>
            <a:r>
              <a:rPr lang="en-US" sz="1600" dirty="0">
                <a:latin typeface="Cambria" pitchFamily="18" charset="0"/>
                <a:ea typeface="Cambria" pitchFamily="18" charset="0"/>
              </a:rPr>
              <a:t>Allows authorized fetching of GPS location during work hours.</a:t>
            </a:r>
          </a:p>
        </p:txBody>
      </p:sp>
      <p:pic>
        <p:nvPicPr>
          <p:cNvPr id="4" name="Picture 3"/>
          <p:cNvPicPr>
            <a:picLocks noChangeAspect="1"/>
          </p:cNvPicPr>
          <p:nvPr/>
        </p:nvPicPr>
        <p:blipFill>
          <a:blip r:embed="rId2"/>
          <a:stretch>
            <a:fillRect/>
          </a:stretch>
        </p:blipFill>
        <p:spPr>
          <a:xfrm>
            <a:off x="3505200" y="1305603"/>
            <a:ext cx="5410200" cy="5052496"/>
          </a:xfrm>
          <a:prstGeom prst="rect">
            <a:avLst/>
          </a:prstGeom>
        </p:spPr>
      </p:pic>
      <p:sp>
        <p:nvSpPr>
          <p:cNvPr id="8" name="Slide Number Placeholder 7">
            <a:extLst>
              <a:ext uri="{FF2B5EF4-FFF2-40B4-BE49-F238E27FC236}">
                <a16:creationId xmlns:a16="http://schemas.microsoft.com/office/drawing/2014/main" id="{D6EE3B4A-16C7-944D-BF98-CD7AB173EAD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10</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B5E218B3-FC81-8048-BC1E-1B327CA51F8F}"/>
              </a:ext>
            </a:extLst>
          </p:cNvPr>
          <p:cNvSpPr txBox="1">
            <a:spLocks/>
          </p:cNvSpPr>
          <p:nvPr/>
        </p:nvSpPr>
        <p:spPr>
          <a:xfrm>
            <a:off x="6705601" y="127321"/>
            <a:ext cx="1752600" cy="763928"/>
          </a:xfrm>
          <a:prstGeom prst="rect">
            <a:avLst/>
          </a:prstGeom>
          <a:solidFill>
            <a:srgbClr val="99E8FF"/>
          </a:solidFill>
          <a:effectLst>
            <a:softEdge rad="0"/>
          </a:effectLst>
        </p:spPr>
        <p:txBody>
          <a:bodyPr vert="horz" lIns="91440" tIns="45720" rIns="91440" bIns="45720" rtlCol="0" anchor="ctr">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a:t>
            </a:r>
          </a:p>
        </p:txBody>
      </p:sp>
    </p:spTree>
    <p:extLst>
      <p:ext uri="{BB962C8B-B14F-4D97-AF65-F5344CB8AC3E}">
        <p14:creationId xmlns:p14="http://schemas.microsoft.com/office/powerpoint/2010/main" val="3503470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BC9DA-C0EE-6D46-9683-2256AB89DAC0}"/>
              </a:ext>
            </a:extLst>
          </p:cNvPr>
          <p:cNvSpPr>
            <a:spLocks noGrp="1"/>
          </p:cNvSpPr>
          <p:nvPr>
            <p:ph type="title"/>
          </p:nvPr>
        </p:nvSpPr>
        <p:spPr>
          <a:xfrm>
            <a:off x="609600" y="1143000"/>
            <a:ext cx="7874100" cy="1585729"/>
          </a:xfrm>
          <a:solidFill>
            <a:schemeClr val="accent5">
              <a:lumMod val="75000"/>
            </a:schemeClr>
          </a:solidFill>
          <a:effectLst>
            <a:softEdge rad="0"/>
          </a:effectLst>
        </p:spPr>
        <p:txBody>
          <a:bodyPr vert="horz" lIns="91440" tIns="45720" rIns="91440" bIns="45720" rtlCol="0" anchor="ctr">
            <a:normAutofit/>
          </a:bodyPr>
          <a:lstStyle/>
          <a:p>
            <a:pPr algn="ctr">
              <a:buFont typeface="Arial" panose="020B0604020202020204" pitchFamily="34" charset="0"/>
            </a:pPr>
            <a:r>
              <a:rPr lang="en-US" sz="5400" b="1" dirty="0">
                <a:solidFill>
                  <a:schemeClr val="bg1"/>
                </a:solidFill>
                <a:latin typeface="Cambria" panose="02040503050406030204" pitchFamily="18" charset="0"/>
              </a:rPr>
              <a:t>Section II</a:t>
            </a:r>
          </a:p>
        </p:txBody>
      </p:sp>
      <p:sp>
        <p:nvSpPr>
          <p:cNvPr id="3" name="Text Placeholder 2">
            <a:extLst>
              <a:ext uri="{FF2B5EF4-FFF2-40B4-BE49-F238E27FC236}">
                <a16:creationId xmlns:a16="http://schemas.microsoft.com/office/drawing/2014/main" id="{640C6286-7FB7-F047-B07C-6FD14F2EF902}"/>
              </a:ext>
            </a:extLst>
          </p:cNvPr>
          <p:cNvSpPr>
            <a:spLocks noGrp="1"/>
          </p:cNvSpPr>
          <p:nvPr>
            <p:ph type="body" idx="1"/>
          </p:nvPr>
        </p:nvSpPr>
        <p:spPr>
          <a:xfrm>
            <a:off x="609600" y="3085618"/>
            <a:ext cx="7874100" cy="2476982"/>
          </a:xfrm>
          <a:solidFill>
            <a:srgbClr val="99E8FF"/>
          </a:solidFill>
          <a:effectLst>
            <a:softEdge rad="0"/>
          </a:effectLst>
        </p:spPr>
        <p:txBody>
          <a:bodyPr vert="horz" lIns="91440" tIns="45720" rIns="91440" bIns="45720" rtlCol="0" anchor="ctr">
            <a:normAutofit/>
          </a:bodyPr>
          <a:lstStyle/>
          <a:p>
            <a:pPr algn="ctr">
              <a:spcBef>
                <a:spcPct val="0"/>
              </a:spcBef>
            </a:pPr>
            <a:r>
              <a:rPr lang="en-US" sz="6500" b="1" dirty="0">
                <a:solidFill>
                  <a:schemeClr val="accent5">
                    <a:lumMod val="75000"/>
                  </a:schemeClr>
                </a:solidFill>
                <a:latin typeface="Cambria" panose="02040503050406030204" pitchFamily="18" charset="0"/>
              </a:rPr>
              <a:t>Maximize Admissions</a:t>
            </a:r>
          </a:p>
        </p:txBody>
      </p:sp>
      <p:sp>
        <p:nvSpPr>
          <p:cNvPr id="6" name="Slide Number Placeholder 5">
            <a:extLst>
              <a:ext uri="{FF2B5EF4-FFF2-40B4-BE49-F238E27FC236}">
                <a16:creationId xmlns:a16="http://schemas.microsoft.com/office/drawing/2014/main" id="{7E5D9960-1F7D-8943-9155-F2CD5B9BB5F0}"/>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11</a:t>
            </a:fld>
            <a:endParaRPr lang="en-IN" dirty="0">
              <a:solidFill>
                <a:prstClr val="black">
                  <a:tint val="75000"/>
                </a:prstClr>
              </a:solidFill>
            </a:endParaRPr>
          </a:p>
        </p:txBody>
      </p:sp>
      <p:sp>
        <p:nvSpPr>
          <p:cNvPr id="8" name="TextBox 7">
            <a:extLst>
              <a:ext uri="{FF2B5EF4-FFF2-40B4-BE49-F238E27FC236}">
                <a16:creationId xmlns:a16="http://schemas.microsoft.com/office/drawing/2014/main" id="{F8AE619B-EA43-6E4F-81CE-D3EED47063A3}"/>
              </a:ext>
            </a:extLst>
          </p:cNvPr>
          <p:cNvSpPr txBox="1"/>
          <p:nvPr/>
        </p:nvSpPr>
        <p:spPr>
          <a:xfrm>
            <a:off x="8924936" y="532435"/>
            <a:ext cx="184731" cy="369332"/>
          </a:xfrm>
          <a:prstGeom prst="rect">
            <a:avLst/>
          </a:prstGeom>
          <a:noFill/>
        </p:spPr>
        <p:txBody>
          <a:bodyPr wrap="none" rtlCol="0">
            <a:spAutoFit/>
          </a:bodyPr>
          <a:lstStyle/>
          <a:p>
            <a:endParaRPr lang="en-US" dirty="0">
              <a:solidFill>
                <a:prstClr val="black"/>
              </a:solidFill>
            </a:endParaRPr>
          </a:p>
        </p:txBody>
      </p:sp>
      <p:pic>
        <p:nvPicPr>
          <p:cNvPr id="9" name="Picture 8">
            <a:extLst>
              <a:ext uri="{FF2B5EF4-FFF2-40B4-BE49-F238E27FC236}">
                <a16:creationId xmlns:a16="http://schemas.microsoft.com/office/drawing/2014/main" id="{CFE60E6C-0103-0D4E-9809-E6DBB360CC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5350" y="76200"/>
            <a:ext cx="552450" cy="685800"/>
          </a:xfrm>
          <a:prstGeom prst="rect">
            <a:avLst/>
          </a:prstGeom>
        </p:spPr>
      </p:pic>
    </p:spTree>
    <p:extLst>
      <p:ext uri="{BB962C8B-B14F-4D97-AF65-F5344CB8AC3E}">
        <p14:creationId xmlns:p14="http://schemas.microsoft.com/office/powerpoint/2010/main" val="3163867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8515350" cy="1066800"/>
          </a:xfrm>
          <a:solidFill>
            <a:schemeClr val="accent5">
              <a:lumMod val="75000"/>
            </a:schemeClr>
          </a:solidFill>
        </p:spPr>
        <p:txBody>
          <a:bodyPr vert="horz" lIns="91440" tIns="45720" rIns="91440" bIns="45720" rtlCol="0" anchor="ctr">
            <a:normAutofit/>
          </a:bodyPr>
          <a:lstStyle/>
          <a:p>
            <a:pPr algn="just"/>
            <a:r>
              <a:rPr lang="en-IN" b="1" dirty="0">
                <a:solidFill>
                  <a:schemeClr val="bg1"/>
                </a:solidFill>
                <a:latin typeface="Cambria" panose="02040503050406030204" pitchFamily="18" charset="0"/>
              </a:rPr>
              <a:t>Maximize Admissions</a:t>
            </a:r>
          </a:p>
        </p:txBody>
      </p:sp>
      <p:sp>
        <p:nvSpPr>
          <p:cNvPr id="3" name="Content Placeholder 2"/>
          <p:cNvSpPr>
            <a:spLocks noGrp="1"/>
          </p:cNvSpPr>
          <p:nvPr>
            <p:ph idx="1"/>
          </p:nvPr>
        </p:nvSpPr>
        <p:spPr>
          <a:xfrm>
            <a:off x="152400" y="2209800"/>
            <a:ext cx="5410200" cy="3832185"/>
          </a:xfrm>
        </p:spPr>
        <p:txBody>
          <a:bodyPr>
            <a:normAutofit/>
          </a:bodyPr>
          <a:lstStyle/>
          <a:p>
            <a:pPr marL="0" indent="0">
              <a:buNone/>
            </a:pPr>
            <a:r>
              <a:rPr lang="en-IN" sz="2400" b="1" dirty="0">
                <a:solidFill>
                  <a:schemeClr val="accent1">
                    <a:lumMod val="75000"/>
                  </a:schemeClr>
                </a:solidFill>
                <a:latin typeface="Cambria" panose="02040503050406030204" pitchFamily="18" charset="0"/>
              </a:rPr>
              <a:t>Maximize Admission</a:t>
            </a:r>
            <a:endParaRPr lang="en-US" sz="2400" dirty="0">
              <a:solidFill>
                <a:schemeClr val="accent1">
                  <a:lumMod val="75000"/>
                </a:schemeClr>
              </a:solidFill>
              <a:latin typeface="Cambria" panose="02040503050406030204" pitchFamily="18" charset="0"/>
            </a:endParaRPr>
          </a:p>
          <a:p>
            <a:pPr marL="0" indent="0">
              <a:buNone/>
            </a:pPr>
            <a:r>
              <a:rPr lang="en-US" sz="1600" dirty="0">
                <a:solidFill>
                  <a:schemeClr val="accent1">
                    <a:lumMod val="75000"/>
                  </a:schemeClr>
                </a:solidFill>
                <a:latin typeface="Cambria" panose="02040503050406030204" pitchFamily="18" charset="0"/>
              </a:rPr>
              <a:t>In the face of rising competition, get the edge. Get synergy from combining our Lead management CRM &amp; Digital marketing to maximize the admissions and fill in the seats quick.</a:t>
            </a:r>
          </a:p>
          <a:p>
            <a:pPr marL="0" indent="0">
              <a:buNone/>
            </a:pPr>
            <a:r>
              <a:rPr lang="en-US" sz="2000" b="1" dirty="0">
                <a:solidFill>
                  <a:schemeClr val="accent1">
                    <a:lumMod val="75000"/>
                  </a:schemeClr>
                </a:solidFill>
                <a:latin typeface="Cambria" panose="02040503050406030204" pitchFamily="18" charset="0"/>
              </a:rPr>
              <a:t>Contents:</a:t>
            </a:r>
          </a:p>
          <a:p>
            <a:pPr marL="342900" indent="-342900">
              <a:buFont typeface="+mj-lt"/>
              <a:buAutoNum type="arabicPeriod"/>
            </a:pPr>
            <a:r>
              <a:rPr lang="en-US" sz="1600" dirty="0">
                <a:solidFill>
                  <a:schemeClr val="tx1">
                    <a:lumMod val="95000"/>
                    <a:lumOff val="5000"/>
                  </a:schemeClr>
                </a:solidFill>
                <a:latin typeface="Cambria" panose="02040503050406030204" pitchFamily="18" charset="0"/>
              </a:rPr>
              <a:t>Lead Management</a:t>
            </a:r>
          </a:p>
          <a:p>
            <a:pPr marL="342900" indent="-342900">
              <a:buFont typeface="+mj-lt"/>
              <a:buAutoNum type="arabicPeriod"/>
            </a:pPr>
            <a:r>
              <a:rPr lang="en-US" sz="1600" dirty="0">
                <a:solidFill>
                  <a:schemeClr val="tx1">
                    <a:lumMod val="95000"/>
                    <a:lumOff val="5000"/>
                  </a:schemeClr>
                </a:solidFill>
                <a:latin typeface="Cambria" panose="02040503050406030204" pitchFamily="18" charset="0"/>
              </a:rPr>
              <a:t>Digital Marketing</a:t>
            </a:r>
          </a:p>
          <a:p>
            <a:pPr marL="342900" indent="-342900">
              <a:buFont typeface="+mj-lt"/>
              <a:buAutoNum type="arabicPeriod"/>
            </a:pPr>
            <a:r>
              <a:rPr lang="en-US" sz="1600" dirty="0">
                <a:solidFill>
                  <a:schemeClr val="tx1">
                    <a:lumMod val="95000"/>
                    <a:lumOff val="5000"/>
                  </a:schemeClr>
                </a:solidFill>
                <a:latin typeface="Cambria" panose="02040503050406030204" pitchFamily="18" charset="0"/>
              </a:rPr>
              <a:t>Pre admission and inquiry</a:t>
            </a:r>
          </a:p>
          <a:p>
            <a:pPr marL="342900" indent="-342900">
              <a:buFont typeface="+mj-lt"/>
              <a:buAutoNum type="arabicPeriod"/>
            </a:pPr>
            <a:r>
              <a:rPr lang="en-US" sz="1600" dirty="0">
                <a:solidFill>
                  <a:schemeClr val="tx1">
                    <a:lumMod val="95000"/>
                    <a:lumOff val="5000"/>
                  </a:schemeClr>
                </a:solidFill>
                <a:latin typeface="Cambria" panose="02040503050406030204" pitchFamily="18" charset="0"/>
              </a:rPr>
              <a:t>Integrated Online admission test</a:t>
            </a:r>
          </a:p>
          <a:p>
            <a:pPr marL="342900" indent="-342900">
              <a:buFont typeface="+mj-lt"/>
              <a:buAutoNum type="arabicPeriod"/>
            </a:pPr>
            <a:r>
              <a:rPr lang="en-US" sz="1600" dirty="0">
                <a:solidFill>
                  <a:schemeClr val="tx1">
                    <a:lumMod val="95000"/>
                    <a:lumOff val="5000"/>
                  </a:schemeClr>
                </a:solidFill>
                <a:latin typeface="Cambria" panose="02040503050406030204" pitchFamily="18" charset="0"/>
              </a:rPr>
              <a:t>Vacancy Management for Admission</a:t>
            </a:r>
          </a:p>
          <a:p>
            <a:endParaRPr lang="en-IN" dirty="0">
              <a:solidFill>
                <a:schemeClr val="accent1">
                  <a:lumMod val="50000"/>
                </a:schemeClr>
              </a:solidFill>
            </a:endParaRPr>
          </a:p>
        </p:txBody>
      </p:sp>
      <p:pic>
        <p:nvPicPr>
          <p:cNvPr id="1026" name="Picture 2" descr="image_not_f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1668470"/>
            <a:ext cx="2696421" cy="4084148"/>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00A1D7AF-6212-F54A-ACE5-A46581B741C3}"/>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12</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705600" y="151436"/>
            <a:ext cx="1745569" cy="763928"/>
          </a:xfrm>
          <a:prstGeom prst="rect">
            <a:avLst/>
          </a:prstGeom>
          <a:solidFill>
            <a:srgbClr val="99E8FF"/>
          </a:solidFill>
          <a:effectLst>
            <a:softEdge rad="0"/>
          </a:effectLst>
        </p:spPr>
        <p:txBody>
          <a:bodyPr vert="horz" lIns="91440" tIns="45720" rIns="91440" bIns="45720" rtlCol="0" anchor="ctr">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a:t>
            </a:r>
          </a:p>
        </p:txBody>
      </p:sp>
      <p:sp>
        <p:nvSpPr>
          <p:cNvPr id="10" name="TextBox 9"/>
          <p:cNvSpPr txBox="1"/>
          <p:nvPr/>
        </p:nvSpPr>
        <p:spPr>
          <a:xfrm>
            <a:off x="228600" y="1371600"/>
            <a:ext cx="3352800" cy="523220"/>
          </a:xfrm>
          <a:prstGeom prst="rect">
            <a:avLst/>
          </a:prstGeom>
          <a:solidFill>
            <a:schemeClr val="accent1">
              <a:lumMod val="40000"/>
              <a:lumOff val="60000"/>
            </a:schemeClr>
          </a:solidFill>
        </p:spPr>
        <p:txBody>
          <a:bodyPr wrap="square" rtlCol="0">
            <a:spAutoFit/>
          </a:bodyPr>
          <a:lstStyle/>
          <a:p>
            <a:r>
              <a:rPr lang="en-US" sz="2800" b="1" dirty="0">
                <a:solidFill>
                  <a:schemeClr val="accent1">
                    <a:lumMod val="75000"/>
                  </a:schemeClr>
                </a:solidFill>
                <a:latin typeface="Cambria" pitchFamily="18" charset="0"/>
                <a:ea typeface="Cambria" pitchFamily="18" charset="0"/>
              </a:rPr>
              <a:t>Section Overview:</a:t>
            </a:r>
          </a:p>
        </p:txBody>
      </p:sp>
    </p:spTree>
    <p:extLst>
      <p:ext uri="{BB962C8B-B14F-4D97-AF65-F5344CB8AC3E}">
        <p14:creationId xmlns:p14="http://schemas.microsoft.com/office/powerpoint/2010/main" val="3420632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515350" cy="991673"/>
          </a:xfrm>
          <a:solidFill>
            <a:schemeClr val="accent5">
              <a:lumMod val="75000"/>
            </a:schemeClr>
          </a:solidFill>
        </p:spPr>
        <p:txBody>
          <a:bodyPr vert="horz" lIns="91440" tIns="45720" rIns="91440" bIns="45720" rtlCol="0" anchor="ctr">
            <a:normAutofit/>
          </a:bodyPr>
          <a:lstStyle/>
          <a:p>
            <a:pPr algn="just"/>
            <a:r>
              <a:rPr lang="en-IN" b="1" dirty="0">
                <a:solidFill>
                  <a:schemeClr val="bg1"/>
                </a:solidFill>
                <a:latin typeface="Cambria" panose="02040503050406030204" pitchFamily="18" charset="0"/>
              </a:rPr>
              <a:t>Lead Management</a:t>
            </a:r>
          </a:p>
        </p:txBody>
      </p:sp>
      <p:sp>
        <p:nvSpPr>
          <p:cNvPr id="3" name="Content Placeholder 2"/>
          <p:cNvSpPr>
            <a:spLocks noGrp="1"/>
          </p:cNvSpPr>
          <p:nvPr>
            <p:ph idx="1"/>
          </p:nvPr>
        </p:nvSpPr>
        <p:spPr>
          <a:xfrm>
            <a:off x="609600" y="1752600"/>
            <a:ext cx="3717970" cy="4656138"/>
          </a:xfrm>
        </p:spPr>
        <p:txBody>
          <a:bodyPr>
            <a:normAutofit/>
          </a:bodyPr>
          <a:lstStyle/>
          <a:p>
            <a:pPr marL="0" indent="0">
              <a:buNone/>
            </a:pPr>
            <a:r>
              <a:rPr lang="en-US" sz="1800" b="1" dirty="0">
                <a:solidFill>
                  <a:schemeClr val="accent1">
                    <a:lumMod val="75000"/>
                  </a:schemeClr>
                </a:solidFill>
                <a:latin typeface="Cambria" pitchFamily="18" charset="0"/>
                <a:ea typeface="Cambria" pitchFamily="18" charset="0"/>
              </a:rPr>
              <a:t>Create Custom Lead Links:</a:t>
            </a:r>
          </a:p>
          <a:p>
            <a:pPr algn="just"/>
            <a:r>
              <a:rPr lang="en-US" sz="1600" dirty="0">
                <a:solidFill>
                  <a:schemeClr val="tx1">
                    <a:lumMod val="95000"/>
                    <a:lumOff val="5000"/>
                  </a:schemeClr>
                </a:solidFill>
                <a:latin typeface="Cambria" pitchFamily="18" charset="0"/>
                <a:ea typeface="Cambria" pitchFamily="18" charset="0"/>
              </a:rPr>
              <a:t>This feature empowers you to create the original links and post them on various social media channels, ad platforms. These links capture the leads and funnel them into your Leads repository.</a:t>
            </a:r>
          </a:p>
          <a:p>
            <a:pPr algn="just"/>
            <a:endParaRPr lang="en-US" sz="1600" dirty="0">
              <a:solidFill>
                <a:schemeClr val="tx1">
                  <a:lumMod val="95000"/>
                  <a:lumOff val="5000"/>
                </a:schemeClr>
              </a:solidFill>
              <a:latin typeface="Cambria" pitchFamily="18" charset="0"/>
              <a:ea typeface="Cambria" pitchFamily="18" charset="0"/>
            </a:endParaRPr>
          </a:p>
          <a:p>
            <a:pPr algn="just"/>
            <a:r>
              <a:rPr lang="en-US" sz="1600" dirty="0">
                <a:solidFill>
                  <a:schemeClr val="tx1">
                    <a:lumMod val="95000"/>
                    <a:lumOff val="5000"/>
                  </a:schemeClr>
                </a:solidFill>
                <a:latin typeface="Cambria" pitchFamily="18" charset="0"/>
                <a:ea typeface="Cambria" pitchFamily="18" charset="0"/>
              </a:rPr>
              <a:t>Users can create unlimited links to cater to numerous marketing platforms and capture leads from offline sources.</a:t>
            </a:r>
          </a:p>
        </p:txBody>
      </p:sp>
      <p:pic>
        <p:nvPicPr>
          <p:cNvPr id="2050" name="Picture 2" descr="image_not_f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1" y="1524000"/>
            <a:ext cx="3962400" cy="3776554"/>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25C034E9-E5AF-4D4F-8AA3-88E92DB345A5}"/>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13</a:t>
            </a:fld>
            <a:endParaRPr lang="en-IN" dirty="0">
              <a:solidFill>
                <a:prstClr val="black">
                  <a:tint val="75000"/>
                </a:prstClr>
              </a:solidFill>
            </a:endParaRPr>
          </a:p>
        </p:txBody>
      </p:sp>
      <p:sp>
        <p:nvSpPr>
          <p:cNvPr id="11" name="Text Placeholder 2">
            <a:extLst>
              <a:ext uri="{FF2B5EF4-FFF2-40B4-BE49-F238E27FC236}">
                <a16:creationId xmlns:a16="http://schemas.microsoft.com/office/drawing/2014/main" id="{F6B9B832-373B-2349-A2BB-C43C5124569D}"/>
              </a:ext>
            </a:extLst>
          </p:cNvPr>
          <p:cNvSpPr txBox="1">
            <a:spLocks/>
          </p:cNvSpPr>
          <p:nvPr/>
        </p:nvSpPr>
        <p:spPr>
          <a:xfrm>
            <a:off x="6613865" y="84583"/>
            <a:ext cx="1745569" cy="763928"/>
          </a:xfrm>
          <a:prstGeom prst="rect">
            <a:avLst/>
          </a:prstGeom>
          <a:solidFill>
            <a:srgbClr val="99E8FF"/>
          </a:solidFill>
          <a:effectLst>
            <a:softEdge rad="0"/>
          </a:effectLst>
        </p:spPr>
        <p:txBody>
          <a:bodyPr vert="horz" lIns="91440" tIns="45720" rIns="91440" bIns="45720" rtlCol="0" anchor="ctr">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a:t>
            </a:r>
          </a:p>
        </p:txBody>
      </p:sp>
    </p:spTree>
    <p:extLst>
      <p:ext uri="{BB962C8B-B14F-4D97-AF65-F5344CB8AC3E}">
        <p14:creationId xmlns:p14="http://schemas.microsoft.com/office/powerpoint/2010/main" val="8370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054" y="1219200"/>
            <a:ext cx="4845945" cy="5562600"/>
          </a:xfrm>
        </p:spPr>
        <p:txBody>
          <a:bodyPr>
            <a:noAutofit/>
          </a:bodyPr>
          <a:lstStyle/>
          <a:p>
            <a:pPr marL="0" indent="0">
              <a:buNone/>
            </a:pPr>
            <a:r>
              <a:rPr lang="en-US" sz="1800" b="1" dirty="0">
                <a:solidFill>
                  <a:schemeClr val="accent1">
                    <a:lumMod val="75000"/>
                  </a:schemeClr>
                </a:solidFill>
                <a:latin typeface="Cambria" pitchFamily="18" charset="0"/>
                <a:ea typeface="Cambria" pitchFamily="18" charset="0"/>
              </a:rPr>
              <a:t>Links Creation to capture leads from Social Media</a:t>
            </a:r>
          </a:p>
          <a:p>
            <a:r>
              <a:rPr lang="en-US" sz="1600" dirty="0">
                <a:solidFill>
                  <a:schemeClr val="tx1">
                    <a:lumMod val="95000"/>
                    <a:lumOff val="5000"/>
                  </a:schemeClr>
                </a:solidFill>
                <a:latin typeface="Cambria" pitchFamily="18" charset="0"/>
                <a:ea typeface="Cambria" pitchFamily="18" charset="0"/>
              </a:rPr>
              <a:t>This feature empowers you to create the original links and post them on various social media channels, ad platforms.</a:t>
            </a:r>
          </a:p>
          <a:p>
            <a:r>
              <a:rPr lang="en-US" sz="1600" dirty="0">
                <a:solidFill>
                  <a:schemeClr val="tx1">
                    <a:lumMod val="95000"/>
                    <a:lumOff val="5000"/>
                  </a:schemeClr>
                </a:solidFill>
                <a:latin typeface="Cambria" pitchFamily="18" charset="0"/>
                <a:ea typeface="Cambria" pitchFamily="18" charset="0"/>
              </a:rPr>
              <a:t> These links capture the leads and funnel them into your Leads repository. </a:t>
            </a:r>
          </a:p>
          <a:p>
            <a:r>
              <a:rPr lang="en-US" sz="1600" dirty="0">
                <a:solidFill>
                  <a:schemeClr val="tx1">
                    <a:lumMod val="95000"/>
                    <a:lumOff val="5000"/>
                  </a:schemeClr>
                </a:solidFill>
                <a:latin typeface="Cambria" pitchFamily="18" charset="0"/>
                <a:ea typeface="Cambria" pitchFamily="18" charset="0"/>
              </a:rPr>
              <a:t>Users can create unlimited links to cater to innumerable marketing platforms..</a:t>
            </a:r>
          </a:p>
          <a:p>
            <a:pPr marL="0" indent="0">
              <a:buNone/>
            </a:pPr>
            <a:r>
              <a:rPr lang="en-US" sz="1800" b="1" dirty="0">
                <a:solidFill>
                  <a:schemeClr val="accent1">
                    <a:lumMod val="75000"/>
                  </a:schemeClr>
                </a:solidFill>
                <a:latin typeface="Cambria" pitchFamily="18" charset="0"/>
                <a:ea typeface="Cambria" pitchFamily="18" charset="0"/>
              </a:rPr>
              <a:t>Links Unique to each Counsellor:</a:t>
            </a:r>
          </a:p>
          <a:p>
            <a:r>
              <a:rPr lang="en-US" sz="1600" dirty="0">
                <a:solidFill>
                  <a:schemeClr val="tx1">
                    <a:lumMod val="95000"/>
                    <a:lumOff val="5000"/>
                  </a:schemeClr>
                </a:solidFill>
                <a:latin typeface="Cambria" pitchFamily="18" charset="0"/>
                <a:ea typeface="Cambria" pitchFamily="18" charset="0"/>
              </a:rPr>
              <a:t>Further, schools can generate links specific to each counsellor. This signature link is unique to each counsellor and is shared with parents that come through offline mediums like calling or walk-ins.</a:t>
            </a:r>
          </a:p>
          <a:p>
            <a:pPr marL="0" indent="0">
              <a:buNone/>
            </a:pPr>
            <a:r>
              <a:rPr lang="en-US" sz="1800" b="1" dirty="0">
                <a:solidFill>
                  <a:schemeClr val="accent1">
                    <a:lumMod val="75000"/>
                  </a:schemeClr>
                </a:solidFill>
                <a:latin typeface="Cambria" pitchFamily="18" charset="0"/>
                <a:ea typeface="Cambria" pitchFamily="18" charset="0"/>
              </a:rPr>
              <a:t>Unified View of all leads sources:</a:t>
            </a:r>
          </a:p>
          <a:p>
            <a:r>
              <a:rPr lang="en-US" sz="1600" dirty="0">
                <a:solidFill>
                  <a:schemeClr val="tx1">
                    <a:lumMod val="95000"/>
                    <a:lumOff val="5000"/>
                  </a:schemeClr>
                </a:solidFill>
                <a:latin typeface="Cambria" pitchFamily="18" charset="0"/>
                <a:ea typeface="Cambria" pitchFamily="18" charset="0"/>
              </a:rPr>
              <a:t>The counsellors have a unified view of all the leads captured and the platform source where the lead originated. </a:t>
            </a:r>
          </a:p>
          <a:p>
            <a:r>
              <a:rPr lang="en-US" sz="1600" dirty="0">
                <a:solidFill>
                  <a:schemeClr val="tx1">
                    <a:lumMod val="95000"/>
                    <a:lumOff val="5000"/>
                  </a:schemeClr>
                </a:solidFill>
                <a:latin typeface="Cambria" pitchFamily="18" charset="0"/>
                <a:ea typeface="Cambria" pitchFamily="18" charset="0"/>
              </a:rPr>
              <a:t>These are the critical feature helps lead source attribution.</a:t>
            </a:r>
            <a:br>
              <a:rPr lang="en-US" sz="1600" dirty="0">
                <a:solidFill>
                  <a:schemeClr val="tx1">
                    <a:lumMod val="95000"/>
                    <a:lumOff val="5000"/>
                  </a:schemeClr>
                </a:solidFill>
                <a:latin typeface="Cambria" pitchFamily="18" charset="0"/>
                <a:ea typeface="Cambria" pitchFamily="18" charset="0"/>
              </a:rPr>
            </a:br>
            <a:endParaRPr lang="en-IN" sz="1600" dirty="0">
              <a:solidFill>
                <a:schemeClr val="tx1">
                  <a:lumMod val="95000"/>
                  <a:lumOff val="5000"/>
                </a:schemeClr>
              </a:solidFill>
              <a:latin typeface="Cambria" pitchFamily="18" charset="0"/>
              <a:ea typeface="Cambria" pitchFamily="18" charset="0"/>
            </a:endParaRPr>
          </a:p>
        </p:txBody>
      </p:sp>
      <p:sp>
        <p:nvSpPr>
          <p:cNvPr id="8" name="Slide Number Placeholder 7">
            <a:extLst>
              <a:ext uri="{FF2B5EF4-FFF2-40B4-BE49-F238E27FC236}">
                <a16:creationId xmlns:a16="http://schemas.microsoft.com/office/drawing/2014/main" id="{8E70B675-AA44-314A-9E10-7C8F290A8EF5}"/>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14</a:t>
            </a:fld>
            <a:endParaRPr lang="en-IN" dirty="0">
              <a:solidFill>
                <a:prstClr val="black">
                  <a:tint val="75000"/>
                </a:prstClr>
              </a:solidFill>
            </a:endParaRPr>
          </a:p>
        </p:txBody>
      </p:sp>
      <p:sp>
        <p:nvSpPr>
          <p:cNvPr id="2" name="Title 1"/>
          <p:cNvSpPr>
            <a:spLocks noGrp="1"/>
          </p:cNvSpPr>
          <p:nvPr>
            <p:ph type="title"/>
          </p:nvPr>
        </p:nvSpPr>
        <p:spPr>
          <a:xfrm>
            <a:off x="0" y="0"/>
            <a:ext cx="9144000" cy="1001971"/>
          </a:xfrm>
          <a:solidFill>
            <a:schemeClr val="accent5">
              <a:lumMod val="75000"/>
            </a:schemeClr>
          </a:solidFill>
        </p:spPr>
        <p:txBody>
          <a:bodyPr vert="horz" lIns="91440" tIns="45720" rIns="91440" bIns="45720" rtlCol="0" anchor="ctr">
            <a:normAutofit/>
          </a:bodyPr>
          <a:lstStyle/>
          <a:p>
            <a:pPr algn="just"/>
            <a:r>
              <a:rPr lang="en-IN" b="1" dirty="0">
                <a:solidFill>
                  <a:schemeClr val="bg1"/>
                </a:solidFill>
                <a:latin typeface="Cambria" panose="02040503050406030204" pitchFamily="18" charset="0"/>
              </a:rPr>
              <a:t>Digital Marketing</a:t>
            </a:r>
          </a:p>
        </p:txBody>
      </p:sp>
      <p:pic>
        <p:nvPicPr>
          <p:cNvPr id="7" name="Google Shape;16391;p1" descr="image_not_found"/>
          <p:cNvPicPr preferRelativeResize="0"/>
          <p:nvPr/>
        </p:nvPicPr>
        <p:blipFill rotWithShape="1">
          <a:blip r:embed="rId3">
            <a:alphaModFix/>
          </a:blip>
          <a:srcRect l="23384" t="5149" r="18155" b="5905"/>
          <a:stretch/>
        </p:blipFill>
        <p:spPr>
          <a:xfrm>
            <a:off x="5181600" y="1905000"/>
            <a:ext cx="3688080" cy="3581400"/>
          </a:xfrm>
          <a:prstGeom prst="ellipse">
            <a:avLst/>
          </a:prstGeom>
          <a:noFill/>
          <a:ln>
            <a:noFill/>
          </a:ln>
        </p:spPr>
      </p:pic>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7315200" y="119021"/>
            <a:ext cx="1745569" cy="763928"/>
          </a:xfrm>
          <a:prstGeom prst="rect">
            <a:avLst/>
          </a:prstGeom>
          <a:solidFill>
            <a:srgbClr val="99E8FF"/>
          </a:solidFill>
          <a:effectLst>
            <a:softEdge rad="0"/>
          </a:effectLst>
        </p:spPr>
        <p:txBody>
          <a:bodyPr vert="horz" lIns="91440" tIns="45720" rIns="91440" bIns="45720" rtlCol="0" anchor="ctr">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a:t>
            </a:r>
          </a:p>
        </p:txBody>
      </p:sp>
    </p:spTree>
    <p:extLst>
      <p:ext uri="{BB962C8B-B14F-4D97-AF65-F5344CB8AC3E}">
        <p14:creationId xmlns:p14="http://schemas.microsoft.com/office/powerpoint/2010/main" val="4007240715"/>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1516532"/>
            <a:ext cx="4724400" cy="4351338"/>
          </a:xfrm>
        </p:spPr>
        <p:txBody>
          <a:bodyPr>
            <a:normAutofit/>
          </a:bodyPr>
          <a:lstStyle/>
          <a:p>
            <a:pPr marL="0" indent="0">
              <a:buNone/>
            </a:pPr>
            <a:r>
              <a:rPr lang="en-US" sz="1800" b="1" dirty="0">
                <a:solidFill>
                  <a:schemeClr val="accent1">
                    <a:lumMod val="75000"/>
                  </a:schemeClr>
                </a:solidFill>
                <a:latin typeface="Cambria" pitchFamily="18" charset="0"/>
                <a:ea typeface="Cambria" pitchFamily="18" charset="0"/>
              </a:rPr>
              <a:t>Pre-admission Module</a:t>
            </a:r>
          </a:p>
          <a:p>
            <a:r>
              <a:rPr lang="en-US" sz="1600" dirty="0">
                <a:solidFill>
                  <a:schemeClr val="tx1">
                    <a:lumMod val="95000"/>
                    <a:lumOff val="5000"/>
                  </a:schemeClr>
                </a:solidFill>
                <a:latin typeface="Cambria" pitchFamily="18" charset="0"/>
                <a:ea typeface="Cambria" pitchFamily="18" charset="0"/>
              </a:rPr>
              <a:t>Allows schools to accept online and offline admission registration Requests with the facility to receive admission from charges both online and offline.</a:t>
            </a:r>
          </a:p>
          <a:p>
            <a:r>
              <a:rPr lang="en-US" sz="1600" dirty="0">
                <a:solidFill>
                  <a:schemeClr val="tx1">
                    <a:lumMod val="95000"/>
                    <a:lumOff val="5000"/>
                  </a:schemeClr>
                </a:solidFill>
                <a:latin typeface="Cambria" pitchFamily="18" charset="0"/>
                <a:ea typeface="Cambria" pitchFamily="18" charset="0"/>
              </a:rPr>
              <a:t> Allows school to manage and coordinate the applicants to be scheduled for interview/admission tests with integrated communications platform</a:t>
            </a:r>
            <a:r>
              <a:rPr lang="en-US" sz="1600" dirty="0">
                <a:solidFill>
                  <a:schemeClr val="accent1">
                    <a:lumMod val="50000"/>
                  </a:schemeClr>
                </a:solidFill>
                <a:latin typeface="Cambria" pitchFamily="18" charset="0"/>
                <a:ea typeface="Cambria" pitchFamily="18" charset="0"/>
              </a:rPr>
              <a:t>.</a:t>
            </a:r>
          </a:p>
          <a:p>
            <a:pPr marL="0" indent="0">
              <a:buNone/>
            </a:pPr>
            <a:r>
              <a:rPr lang="en-US" sz="1800" b="1" dirty="0">
                <a:solidFill>
                  <a:schemeClr val="accent1">
                    <a:lumMod val="75000"/>
                  </a:schemeClr>
                </a:solidFill>
                <a:latin typeface="Cambria" pitchFamily="18" charset="0"/>
                <a:ea typeface="Cambria" pitchFamily="18" charset="0"/>
              </a:rPr>
              <a:t>Admit Card ID Module</a:t>
            </a:r>
          </a:p>
          <a:p>
            <a:r>
              <a:rPr lang="en-US" sz="1600" dirty="0">
                <a:solidFill>
                  <a:schemeClr val="tx1">
                    <a:lumMod val="95000"/>
                    <a:lumOff val="5000"/>
                  </a:schemeClr>
                </a:solidFill>
                <a:latin typeface="Cambria" pitchFamily="18" charset="0"/>
                <a:ea typeface="Cambria" pitchFamily="18" charset="0"/>
              </a:rPr>
              <a:t>Allows applicants to be issued ID card that can be printed and used for school access and identification at the entrance for Entrance Test/Interview conducted by the school for various classes.</a:t>
            </a:r>
          </a:p>
          <a:p>
            <a:pPr marL="0" indent="0">
              <a:buNone/>
            </a:pPr>
            <a:endParaRPr lang="en-IN" sz="1600" dirty="0">
              <a:solidFill>
                <a:schemeClr val="accent1">
                  <a:lumMod val="50000"/>
                </a:schemeClr>
              </a:solidFill>
              <a:latin typeface="Cambria" pitchFamily="18" charset="0"/>
              <a:ea typeface="Cambria" pitchFamily="18" charset="0"/>
            </a:endParaRPr>
          </a:p>
        </p:txBody>
      </p:sp>
      <p:sp>
        <p:nvSpPr>
          <p:cNvPr id="7" name="Slide Number Placeholder 6">
            <a:extLst>
              <a:ext uri="{FF2B5EF4-FFF2-40B4-BE49-F238E27FC236}">
                <a16:creationId xmlns:a16="http://schemas.microsoft.com/office/drawing/2014/main" id="{13D2300A-9D60-E940-951F-243A5D47488C}"/>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15</a:t>
            </a:fld>
            <a:endParaRPr lang="en-IN" dirty="0">
              <a:solidFill>
                <a:prstClr val="black">
                  <a:tint val="75000"/>
                </a:prstClr>
              </a:solidFill>
            </a:endParaRPr>
          </a:p>
        </p:txBody>
      </p:sp>
      <p:sp>
        <p:nvSpPr>
          <p:cNvPr id="2" name="Title 1"/>
          <p:cNvSpPr>
            <a:spLocks noGrp="1"/>
          </p:cNvSpPr>
          <p:nvPr>
            <p:ph type="title"/>
          </p:nvPr>
        </p:nvSpPr>
        <p:spPr>
          <a:xfrm>
            <a:off x="2" y="0"/>
            <a:ext cx="9143998" cy="1023974"/>
          </a:xfrm>
          <a:solidFill>
            <a:schemeClr val="accent5">
              <a:lumMod val="75000"/>
            </a:schemeClr>
          </a:solidFill>
        </p:spPr>
        <p:txBody>
          <a:bodyPr vert="horz" lIns="91440" tIns="45720" rIns="91440" bIns="45720" rtlCol="0" anchor="ctr">
            <a:noAutofit/>
          </a:bodyPr>
          <a:lstStyle/>
          <a:p>
            <a:r>
              <a:rPr lang="en-IN" sz="3600" b="1" dirty="0">
                <a:solidFill>
                  <a:schemeClr val="bg1"/>
                </a:solidFill>
                <a:latin typeface="Cambria" panose="02040503050406030204" pitchFamily="18" charset="0"/>
              </a:rPr>
              <a:t>Pre-Admissions &amp; Enquiry</a:t>
            </a:r>
          </a:p>
        </p:txBody>
      </p:sp>
      <p:pic>
        <p:nvPicPr>
          <p:cNvPr id="4098" name="Picture 2" descr="image_not_f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2675" y="1981200"/>
            <a:ext cx="4025772" cy="3016135"/>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7315200" y="130023"/>
            <a:ext cx="1745569" cy="763928"/>
          </a:xfrm>
          <a:prstGeom prst="rect">
            <a:avLst/>
          </a:prstGeom>
          <a:solidFill>
            <a:srgbClr val="99E8FF"/>
          </a:solidFill>
          <a:effectLst>
            <a:softEdge rad="0"/>
          </a:effectLst>
        </p:spPr>
        <p:txBody>
          <a:bodyPr vert="horz" lIns="91440" tIns="45720" rIns="91440" bIns="45720" rtlCol="0" anchor="ctr">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a:t>
            </a:r>
          </a:p>
        </p:txBody>
      </p:sp>
    </p:spTree>
    <p:extLst>
      <p:ext uri="{BB962C8B-B14F-4D97-AF65-F5344CB8AC3E}">
        <p14:creationId xmlns:p14="http://schemas.microsoft.com/office/powerpoint/2010/main" val="2383211935"/>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7774" y="1447800"/>
            <a:ext cx="4468026" cy="4191000"/>
          </a:xfrm>
        </p:spPr>
        <p:txBody>
          <a:bodyPr>
            <a:normAutofit fontScale="92500" lnSpcReduction="20000"/>
          </a:bodyPr>
          <a:lstStyle/>
          <a:p>
            <a:pPr marL="0" indent="0">
              <a:buNone/>
            </a:pPr>
            <a:endParaRPr lang="en-US" sz="1600" dirty="0">
              <a:solidFill>
                <a:schemeClr val="accent1">
                  <a:lumMod val="50000"/>
                </a:schemeClr>
              </a:solidFill>
              <a:latin typeface="Bahnschrift" pitchFamily="34" charset="0"/>
            </a:endParaRPr>
          </a:p>
          <a:p>
            <a:pPr marL="0" indent="0">
              <a:buNone/>
            </a:pPr>
            <a:r>
              <a:rPr lang="en-US" sz="1900" b="1" dirty="0">
                <a:solidFill>
                  <a:schemeClr val="accent1">
                    <a:lumMod val="75000"/>
                  </a:schemeClr>
                </a:solidFill>
                <a:latin typeface="Cambria" pitchFamily="18" charset="0"/>
                <a:ea typeface="Cambria" pitchFamily="18" charset="0"/>
              </a:rPr>
              <a:t>Ready to use tests available for online admissions:</a:t>
            </a:r>
          </a:p>
          <a:p>
            <a:r>
              <a:rPr lang="en-US" sz="1700" dirty="0">
                <a:latin typeface="Cambria" pitchFamily="18" charset="0"/>
                <a:ea typeface="Cambria" pitchFamily="18" charset="0"/>
              </a:rPr>
              <a:t>Online admission tests are integrated as part of the Pre-admissions workflow.</a:t>
            </a:r>
          </a:p>
          <a:p>
            <a:r>
              <a:rPr lang="en-US" sz="1700" dirty="0">
                <a:latin typeface="Cambria" pitchFamily="18" charset="0"/>
                <a:ea typeface="Cambria" pitchFamily="18" charset="0"/>
              </a:rPr>
              <a:t>The school can choose from the repository of tests already available in the system at no extra cost.</a:t>
            </a:r>
          </a:p>
          <a:p>
            <a:r>
              <a:rPr lang="en-US" sz="1700" dirty="0">
                <a:latin typeface="Cambria" pitchFamily="18" charset="0"/>
                <a:ea typeface="Cambria" pitchFamily="18" charset="0"/>
              </a:rPr>
              <a:t>Ability to customize tests (each class)</a:t>
            </a:r>
          </a:p>
          <a:p>
            <a:r>
              <a:rPr lang="en-US" sz="1900" b="1" dirty="0">
                <a:solidFill>
                  <a:schemeClr val="accent1">
                    <a:lumMod val="75000"/>
                  </a:schemeClr>
                </a:solidFill>
                <a:latin typeface="Cambria" pitchFamily="18" charset="0"/>
                <a:ea typeface="Cambria" pitchFamily="18" charset="0"/>
              </a:rPr>
              <a:t>All features of Online Tests can be used as below:</a:t>
            </a:r>
          </a:p>
          <a:p>
            <a:r>
              <a:rPr lang="en-US" sz="1700" dirty="0">
                <a:latin typeface="Cambria" pitchFamily="18" charset="0"/>
                <a:ea typeface="Cambria" pitchFamily="18" charset="0"/>
              </a:rPr>
              <a:t>Online proctoring</a:t>
            </a:r>
          </a:p>
          <a:p>
            <a:r>
              <a:rPr lang="en-US" sz="1700" dirty="0">
                <a:latin typeface="Cambria" pitchFamily="18" charset="0"/>
                <a:ea typeface="Cambria" pitchFamily="18" charset="0"/>
              </a:rPr>
              <a:t>Varied question formats, including text-based answers or image-based response</a:t>
            </a:r>
          </a:p>
          <a:p>
            <a:r>
              <a:rPr lang="en-US" sz="1700" dirty="0">
                <a:latin typeface="Cambria" pitchFamily="18" charset="0"/>
                <a:ea typeface="Cambria" pitchFamily="18" charset="0"/>
              </a:rPr>
              <a:t>Auto-evaluation for objective part</a:t>
            </a:r>
          </a:p>
          <a:p>
            <a:r>
              <a:rPr lang="en-US" sz="1700" dirty="0">
                <a:latin typeface="Cambria" pitchFamily="18" charset="0"/>
                <a:ea typeface="Cambria" pitchFamily="18" charset="0"/>
              </a:rPr>
              <a:t>Manual Evaluation for subjective responses</a:t>
            </a:r>
          </a:p>
          <a:p>
            <a:endParaRPr lang="en-US" sz="1600" dirty="0"/>
          </a:p>
          <a:p>
            <a:pPr marL="0" indent="0">
              <a:buNone/>
            </a:pPr>
            <a:endParaRPr lang="en-IN" sz="1600" dirty="0">
              <a:solidFill>
                <a:schemeClr val="accent1">
                  <a:lumMod val="50000"/>
                </a:schemeClr>
              </a:solidFill>
              <a:latin typeface="Cambria" pitchFamily="18" charset="0"/>
              <a:ea typeface="Cambria" pitchFamily="18" charset="0"/>
            </a:endParaRPr>
          </a:p>
        </p:txBody>
      </p:sp>
      <p:sp>
        <p:nvSpPr>
          <p:cNvPr id="7" name="Slide Number Placeholder 6">
            <a:extLst>
              <a:ext uri="{FF2B5EF4-FFF2-40B4-BE49-F238E27FC236}">
                <a16:creationId xmlns:a16="http://schemas.microsoft.com/office/drawing/2014/main" id="{13D2300A-9D60-E940-951F-243A5D47488C}"/>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16</a:t>
            </a:fld>
            <a:endParaRPr lang="en-IN" dirty="0">
              <a:solidFill>
                <a:prstClr val="black">
                  <a:tint val="75000"/>
                </a:prstClr>
              </a:solidFill>
            </a:endParaRPr>
          </a:p>
        </p:txBody>
      </p:sp>
      <p:sp>
        <p:nvSpPr>
          <p:cNvPr id="2" name="Title 1"/>
          <p:cNvSpPr>
            <a:spLocks noGrp="1"/>
          </p:cNvSpPr>
          <p:nvPr>
            <p:ph type="title"/>
          </p:nvPr>
        </p:nvSpPr>
        <p:spPr>
          <a:xfrm>
            <a:off x="2" y="0"/>
            <a:ext cx="9143998" cy="1100173"/>
          </a:xfrm>
          <a:solidFill>
            <a:schemeClr val="accent5">
              <a:lumMod val="75000"/>
            </a:schemeClr>
          </a:solidFill>
        </p:spPr>
        <p:txBody>
          <a:bodyPr vert="horz" lIns="91440" tIns="45720" rIns="91440" bIns="45720" rtlCol="0" anchor="ctr">
            <a:normAutofit/>
          </a:bodyPr>
          <a:lstStyle/>
          <a:p>
            <a:r>
              <a:rPr lang="en-IN" sz="3200" b="1" dirty="0">
                <a:solidFill>
                  <a:schemeClr val="bg1"/>
                </a:solidFill>
                <a:latin typeface="Cambria" panose="02040503050406030204" pitchFamily="18" charset="0"/>
              </a:rPr>
              <a:t>Integrated Online Admission Test</a:t>
            </a: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7315200" y="168122"/>
            <a:ext cx="1676400" cy="763928"/>
          </a:xfrm>
          <a:prstGeom prst="rect">
            <a:avLst/>
          </a:prstGeom>
          <a:solidFill>
            <a:srgbClr val="99E8FF"/>
          </a:solidFill>
          <a:effectLst>
            <a:softEdge rad="0"/>
          </a:effectLst>
        </p:spPr>
        <p:txBody>
          <a:bodyPr vert="horz" lIns="91440" tIns="45720" rIns="91440" bIns="45720" rtlCol="0" anchor="ctr">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a:t>
            </a:r>
          </a:p>
        </p:txBody>
      </p:sp>
      <p:pic>
        <p:nvPicPr>
          <p:cNvPr id="1026" name="Picture 2" descr="image_not_f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209800"/>
            <a:ext cx="449580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351830"/>
      </p:ext>
    </p:extLst>
  </p:cSld>
  <p:clrMapOvr>
    <a:overrideClrMapping bg1="lt1" tx1="dk1" bg2="lt2" tx2="dk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7774" y="1447800"/>
            <a:ext cx="3782226" cy="4495800"/>
          </a:xfrm>
        </p:spPr>
        <p:txBody>
          <a:bodyPr>
            <a:normAutofit/>
          </a:bodyPr>
          <a:lstStyle/>
          <a:p>
            <a:pPr marL="0" indent="0">
              <a:buNone/>
            </a:pPr>
            <a:r>
              <a:rPr lang="en-US" sz="1800" dirty="0">
                <a:solidFill>
                  <a:schemeClr val="accent1">
                    <a:lumMod val="75000"/>
                  </a:schemeClr>
                </a:solidFill>
                <a:latin typeface="Cambria" pitchFamily="18" charset="0"/>
                <a:ea typeface="Cambria" pitchFamily="18" charset="0"/>
              </a:rPr>
              <a:t>This particular module helps schools manage vacancies for the schools with higher demand &amp; face the problem of plenty. </a:t>
            </a:r>
          </a:p>
          <a:p>
            <a:r>
              <a:rPr lang="en-US" sz="1600" dirty="0">
                <a:latin typeface="Cambria" pitchFamily="18" charset="0"/>
                <a:ea typeface="Cambria" pitchFamily="18" charset="0"/>
              </a:rPr>
              <a:t>This module enables tracking the ongoing admissions count against the allocated vacancy (calculated as Vacancy= Class Capacity determined by the school - (Current student count + Confirmed New admissions).</a:t>
            </a:r>
          </a:p>
          <a:p>
            <a:r>
              <a:rPr lang="en-US" sz="1600" dirty="0">
                <a:latin typeface="Cambria" pitchFamily="18" charset="0"/>
                <a:ea typeface="Cambria" pitchFamily="18" charset="0"/>
              </a:rPr>
              <a:t>The counselors get real-time alerts when the prospects for admissions exceed the vacancy.</a:t>
            </a:r>
          </a:p>
          <a:p>
            <a:r>
              <a:rPr lang="en-US" sz="1600" dirty="0">
                <a:latin typeface="Cambria" pitchFamily="18" charset="0"/>
                <a:ea typeface="Cambria" pitchFamily="18" charset="0"/>
              </a:rPr>
              <a:t>Most importantly, it allows the schools to follow cum first serve principle, especially where school seats are scarce</a:t>
            </a:r>
          </a:p>
          <a:p>
            <a:endParaRPr lang="en-US" sz="1700" dirty="0">
              <a:solidFill>
                <a:schemeClr val="accent1">
                  <a:lumMod val="50000"/>
                </a:schemeClr>
              </a:solidFill>
              <a:latin typeface="Bahnschrift" pitchFamily="34" charset="0"/>
            </a:endParaRPr>
          </a:p>
        </p:txBody>
      </p:sp>
      <p:sp>
        <p:nvSpPr>
          <p:cNvPr id="7" name="Slide Number Placeholder 6">
            <a:extLst>
              <a:ext uri="{FF2B5EF4-FFF2-40B4-BE49-F238E27FC236}">
                <a16:creationId xmlns:a16="http://schemas.microsoft.com/office/drawing/2014/main" id="{13D2300A-9D60-E940-951F-243A5D47488C}"/>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17</a:t>
            </a:fld>
            <a:endParaRPr lang="en-IN" dirty="0">
              <a:solidFill>
                <a:prstClr val="black">
                  <a:tint val="75000"/>
                </a:prstClr>
              </a:solidFill>
            </a:endParaRPr>
          </a:p>
        </p:txBody>
      </p:sp>
      <p:sp>
        <p:nvSpPr>
          <p:cNvPr id="2" name="Title 1"/>
          <p:cNvSpPr>
            <a:spLocks noGrp="1"/>
          </p:cNvSpPr>
          <p:nvPr>
            <p:ph type="title"/>
          </p:nvPr>
        </p:nvSpPr>
        <p:spPr>
          <a:xfrm>
            <a:off x="0" y="11805"/>
            <a:ext cx="9144000" cy="978794"/>
          </a:xfrm>
          <a:solidFill>
            <a:schemeClr val="accent5">
              <a:lumMod val="75000"/>
            </a:schemeClr>
          </a:solidFill>
        </p:spPr>
        <p:txBody>
          <a:bodyPr vert="horz" lIns="91440" tIns="45720" rIns="91440" bIns="45720" rtlCol="0" anchor="ctr">
            <a:normAutofit/>
          </a:bodyPr>
          <a:lstStyle/>
          <a:p>
            <a:r>
              <a:rPr lang="en-IN" sz="2800" b="1" dirty="0">
                <a:solidFill>
                  <a:schemeClr val="bg1"/>
                </a:solidFill>
                <a:latin typeface="Cambria" panose="02040503050406030204" pitchFamily="18" charset="0"/>
              </a:rPr>
              <a:t>Vacancy Management For Admissions</a:t>
            </a: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7450074" y="113094"/>
            <a:ext cx="1600200" cy="761788"/>
          </a:xfrm>
          <a:prstGeom prst="rect">
            <a:avLst/>
          </a:prstGeom>
          <a:solidFill>
            <a:srgbClr val="99E8FF"/>
          </a:solidFill>
          <a:effectLst>
            <a:softEdge rad="0"/>
          </a:effectLst>
        </p:spPr>
        <p:txBody>
          <a:bodyPr vert="horz" lIns="91440" tIns="45720" rIns="91440" bIns="45720" rtlCol="0" anchor="ctr">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a:t>
            </a:r>
          </a:p>
        </p:txBody>
      </p:sp>
      <p:pic>
        <p:nvPicPr>
          <p:cNvPr id="2050" name="Picture 2" descr="image_not_f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675866"/>
            <a:ext cx="5200650" cy="3581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1589548"/>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BC9DA-C0EE-6D46-9683-2256AB89DAC0}"/>
              </a:ext>
            </a:extLst>
          </p:cNvPr>
          <p:cNvSpPr>
            <a:spLocks noGrp="1"/>
          </p:cNvSpPr>
          <p:nvPr>
            <p:ph type="title"/>
          </p:nvPr>
        </p:nvSpPr>
        <p:spPr>
          <a:xfrm>
            <a:off x="685800" y="1371600"/>
            <a:ext cx="7848600" cy="1585729"/>
          </a:xfrm>
          <a:solidFill>
            <a:schemeClr val="accent5">
              <a:lumMod val="75000"/>
            </a:schemeClr>
          </a:solidFill>
          <a:effectLst>
            <a:softEdge rad="0"/>
          </a:effectLst>
        </p:spPr>
        <p:txBody>
          <a:bodyPr vert="horz" lIns="91440" tIns="45720" rIns="91440" bIns="45720" rtlCol="0" anchor="ctr">
            <a:normAutofit/>
          </a:bodyPr>
          <a:lstStyle/>
          <a:p>
            <a:pPr algn="ctr">
              <a:buFont typeface="Arial" panose="020B0604020202020204" pitchFamily="34" charset="0"/>
            </a:pPr>
            <a:r>
              <a:rPr lang="en-US" sz="5400" b="1" dirty="0">
                <a:solidFill>
                  <a:schemeClr val="bg1"/>
                </a:solidFill>
                <a:latin typeface="Cambria" panose="02040503050406030204" pitchFamily="18" charset="0"/>
              </a:rPr>
              <a:t>Section III</a:t>
            </a:r>
          </a:p>
        </p:txBody>
      </p:sp>
      <p:sp>
        <p:nvSpPr>
          <p:cNvPr id="3" name="Text Placeholder 2">
            <a:extLst>
              <a:ext uri="{FF2B5EF4-FFF2-40B4-BE49-F238E27FC236}">
                <a16:creationId xmlns:a16="http://schemas.microsoft.com/office/drawing/2014/main" id="{640C6286-7FB7-F047-B07C-6FD14F2EF902}"/>
              </a:ext>
            </a:extLst>
          </p:cNvPr>
          <p:cNvSpPr>
            <a:spLocks noGrp="1"/>
          </p:cNvSpPr>
          <p:nvPr>
            <p:ph type="body" idx="1"/>
          </p:nvPr>
        </p:nvSpPr>
        <p:spPr>
          <a:xfrm>
            <a:off x="685800" y="3581400"/>
            <a:ext cx="7874100" cy="2476982"/>
          </a:xfrm>
          <a:solidFill>
            <a:srgbClr val="99E8FF"/>
          </a:solidFill>
          <a:effectLst>
            <a:softEdge rad="0"/>
          </a:effectLst>
        </p:spPr>
        <p:txBody>
          <a:bodyPr vert="horz" lIns="91440" tIns="45720" rIns="91440" bIns="45720" rtlCol="0" anchor="ctr">
            <a:normAutofit/>
          </a:bodyPr>
          <a:lstStyle/>
          <a:p>
            <a:pPr algn="ctr">
              <a:spcBef>
                <a:spcPct val="0"/>
              </a:spcBef>
            </a:pPr>
            <a:r>
              <a:rPr lang="en-IN" sz="6600" b="1" dirty="0">
                <a:solidFill>
                  <a:schemeClr val="accent1">
                    <a:lumMod val="50000"/>
                  </a:schemeClr>
                </a:solidFill>
                <a:latin typeface="Cambria" pitchFamily="18" charset="0"/>
                <a:ea typeface="Cambria" pitchFamily="18" charset="0"/>
              </a:rPr>
              <a:t>Academic Ops</a:t>
            </a:r>
            <a:endParaRPr lang="en-US" sz="6500" b="1" dirty="0">
              <a:solidFill>
                <a:schemeClr val="accent5">
                  <a:lumMod val="75000"/>
                </a:schemeClr>
              </a:solidFill>
              <a:latin typeface="Cambria" panose="02040503050406030204" pitchFamily="18" charset="0"/>
              <a:ea typeface="Cambria" pitchFamily="18" charset="0"/>
            </a:endParaRPr>
          </a:p>
        </p:txBody>
      </p:sp>
      <p:sp>
        <p:nvSpPr>
          <p:cNvPr id="6" name="Slide Number Placeholder 5">
            <a:extLst>
              <a:ext uri="{FF2B5EF4-FFF2-40B4-BE49-F238E27FC236}">
                <a16:creationId xmlns:a16="http://schemas.microsoft.com/office/drawing/2014/main" id="{7E5D9960-1F7D-8943-9155-F2CD5B9BB5F0}"/>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18</a:t>
            </a:fld>
            <a:endParaRPr lang="en-IN" dirty="0">
              <a:solidFill>
                <a:prstClr val="black">
                  <a:tint val="75000"/>
                </a:prstClr>
              </a:solidFill>
            </a:endParaRPr>
          </a:p>
        </p:txBody>
      </p:sp>
      <p:pic>
        <p:nvPicPr>
          <p:cNvPr id="8" name="Picture 7">
            <a:extLst>
              <a:ext uri="{FF2B5EF4-FFF2-40B4-BE49-F238E27FC236}">
                <a16:creationId xmlns:a16="http://schemas.microsoft.com/office/drawing/2014/main" id="{BD2162D4-1B53-2846-BCF8-560CAD5D11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9056" y="54391"/>
            <a:ext cx="685800" cy="717522"/>
          </a:xfrm>
          <a:prstGeom prst="rect">
            <a:avLst/>
          </a:prstGeom>
        </p:spPr>
      </p:pic>
    </p:spTree>
    <p:extLst>
      <p:ext uri="{BB962C8B-B14F-4D97-AF65-F5344CB8AC3E}">
        <p14:creationId xmlns:p14="http://schemas.microsoft.com/office/powerpoint/2010/main" val="20399534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90780"/>
            <a:ext cx="8305800" cy="4045745"/>
          </a:xfrm>
        </p:spPr>
        <p:txBody>
          <a:bodyPr>
            <a:normAutofit lnSpcReduction="10000"/>
          </a:bodyPr>
          <a:lstStyle/>
          <a:p>
            <a:pPr marL="0" indent="0" algn="ctr">
              <a:buNone/>
            </a:pPr>
            <a:r>
              <a:rPr lang="en-US" sz="2000" b="1" dirty="0">
                <a:solidFill>
                  <a:schemeClr val="accent1">
                    <a:lumMod val="50000"/>
                  </a:schemeClr>
                </a:solidFill>
                <a:latin typeface="Cambria" pitchFamily="18" charset="0"/>
                <a:ea typeface="Cambria" pitchFamily="18" charset="0"/>
              </a:rPr>
              <a:t>This section details the various modules involved in academic administration </a:t>
            </a:r>
          </a:p>
          <a:p>
            <a:pPr marL="0" indent="0">
              <a:buNone/>
            </a:pPr>
            <a:r>
              <a:rPr lang="en-US" sz="2600" b="1" dirty="0">
                <a:solidFill>
                  <a:schemeClr val="accent1">
                    <a:lumMod val="75000"/>
                  </a:schemeClr>
                </a:solidFill>
                <a:latin typeface="Cambria" pitchFamily="18" charset="0"/>
                <a:ea typeface="Cambria" pitchFamily="18" charset="0"/>
              </a:rPr>
              <a:t>Contents:</a:t>
            </a:r>
          </a:p>
          <a:p>
            <a:pPr marL="342900" indent="-342900">
              <a:buFont typeface="+mj-lt"/>
              <a:buAutoNum type="arabicPeriod"/>
            </a:pPr>
            <a:r>
              <a:rPr lang="en-US" sz="1800" dirty="0">
                <a:latin typeface="Cambria" pitchFamily="18" charset="0"/>
                <a:ea typeface="Cambria" pitchFamily="18" charset="0"/>
              </a:rPr>
              <a:t>Class Management Ops</a:t>
            </a:r>
          </a:p>
          <a:p>
            <a:pPr lvl="1"/>
            <a:r>
              <a:rPr lang="en-US" sz="1400" dirty="0">
                <a:latin typeface="Cambria" pitchFamily="18" charset="0"/>
                <a:ea typeface="Cambria" pitchFamily="18" charset="0"/>
              </a:rPr>
              <a:t>Class Admin Functions</a:t>
            </a:r>
          </a:p>
          <a:p>
            <a:pPr lvl="1"/>
            <a:r>
              <a:rPr lang="en-US" sz="1400" dirty="0">
                <a:latin typeface="Cambria" pitchFamily="18" charset="0"/>
                <a:ea typeface="Cambria" pitchFamily="18" charset="0"/>
              </a:rPr>
              <a:t>Class Co-scholastic Functions</a:t>
            </a:r>
          </a:p>
          <a:p>
            <a:pPr lvl="1"/>
            <a:r>
              <a:rPr lang="en-US" sz="1400" dirty="0">
                <a:latin typeface="Cambria" pitchFamily="18" charset="0"/>
                <a:ea typeface="Cambria" pitchFamily="18" charset="0"/>
              </a:rPr>
              <a:t>Class Academic Functions</a:t>
            </a:r>
          </a:p>
          <a:p>
            <a:pPr marL="342900" indent="-342900">
              <a:buFont typeface="+mj-lt"/>
              <a:buAutoNum type="arabicPeriod"/>
            </a:pPr>
            <a:r>
              <a:rPr lang="en-US" sz="1800" dirty="0">
                <a:latin typeface="Cambria" pitchFamily="18" charset="0"/>
                <a:ea typeface="Cambria" pitchFamily="18" charset="0"/>
              </a:rPr>
              <a:t>Syllabus Planning</a:t>
            </a:r>
          </a:p>
          <a:p>
            <a:pPr marL="342900" indent="-342900">
              <a:buFont typeface="+mj-lt"/>
              <a:buAutoNum type="arabicPeriod"/>
            </a:pPr>
            <a:r>
              <a:rPr lang="en-US" sz="1800" dirty="0">
                <a:latin typeface="Cambria" pitchFamily="18" charset="0"/>
                <a:ea typeface="Cambria" pitchFamily="18" charset="0"/>
              </a:rPr>
              <a:t>Unit &amp; Lesson Plan Management</a:t>
            </a:r>
          </a:p>
          <a:p>
            <a:pPr marL="342900" indent="-342900">
              <a:buFont typeface="+mj-lt"/>
              <a:buAutoNum type="arabicPeriod"/>
            </a:pPr>
            <a:r>
              <a:rPr lang="en-US" sz="1800" dirty="0">
                <a:latin typeface="Cambria" pitchFamily="18" charset="0"/>
                <a:ea typeface="Cambria" pitchFamily="18" charset="0"/>
              </a:rPr>
              <a:t>Report Card Automation</a:t>
            </a:r>
          </a:p>
          <a:p>
            <a:pPr marL="342900" indent="-342900">
              <a:buFont typeface="+mj-lt"/>
              <a:buAutoNum type="arabicPeriod"/>
            </a:pPr>
            <a:r>
              <a:rPr lang="en-US" sz="1800" dirty="0">
                <a:latin typeface="Cambria" pitchFamily="18" charset="0"/>
                <a:ea typeface="Cambria" pitchFamily="18" charset="0"/>
              </a:rPr>
              <a:t>Online Testing &amp; Analytics</a:t>
            </a:r>
          </a:p>
          <a:p>
            <a:pPr marL="342900" indent="-342900">
              <a:buFont typeface="+mj-lt"/>
              <a:buAutoNum type="arabicPeriod"/>
            </a:pPr>
            <a:r>
              <a:rPr lang="en-US" sz="1800" dirty="0">
                <a:latin typeface="Cambria" pitchFamily="18" charset="0"/>
                <a:ea typeface="Cambria" pitchFamily="18" charset="0"/>
              </a:rPr>
              <a:t>Student Analytics Report</a:t>
            </a:r>
          </a:p>
        </p:txBody>
      </p:sp>
      <p:sp>
        <p:nvSpPr>
          <p:cNvPr id="7" name="Slide Number Placeholder 6">
            <a:extLst>
              <a:ext uri="{FF2B5EF4-FFF2-40B4-BE49-F238E27FC236}">
                <a16:creationId xmlns:a16="http://schemas.microsoft.com/office/drawing/2014/main" id="{98212696-543F-054F-92D2-299FFD99AD2F}"/>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19</a:t>
            </a:fld>
            <a:endParaRPr lang="en-IN" dirty="0">
              <a:solidFill>
                <a:prstClr val="black">
                  <a:tint val="75000"/>
                </a:prstClr>
              </a:solidFill>
            </a:endParaRPr>
          </a:p>
        </p:txBody>
      </p:sp>
      <p:sp>
        <p:nvSpPr>
          <p:cNvPr id="2" name="Title 1"/>
          <p:cNvSpPr>
            <a:spLocks noGrp="1"/>
          </p:cNvSpPr>
          <p:nvPr>
            <p:ph type="title"/>
          </p:nvPr>
        </p:nvSpPr>
        <p:spPr>
          <a:xfrm>
            <a:off x="-1" y="0"/>
            <a:ext cx="9144001" cy="925136"/>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Academic Ops</a:t>
            </a: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7239000" y="112730"/>
            <a:ext cx="1754201" cy="730152"/>
          </a:xfrm>
          <a:prstGeom prst="rect">
            <a:avLst/>
          </a:prstGeom>
          <a:solidFill>
            <a:srgbClr val="99E8FF"/>
          </a:solidFill>
          <a:effectLst>
            <a:softEdge rad="0"/>
          </a:effectLst>
        </p:spPr>
        <p:txBody>
          <a:bodyPr vert="horz" lIns="91440" tIns="45720" rIns="91440" bIns="45720" rtlCol="0" anchor="ctr">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
        <p:nvSpPr>
          <p:cNvPr id="4" name="TextBox 3"/>
          <p:cNvSpPr txBox="1"/>
          <p:nvPr/>
        </p:nvSpPr>
        <p:spPr>
          <a:xfrm>
            <a:off x="4267201" y="3505200"/>
            <a:ext cx="4952999" cy="2031325"/>
          </a:xfrm>
          <a:prstGeom prst="rect">
            <a:avLst/>
          </a:prstGeom>
          <a:noFill/>
        </p:spPr>
        <p:txBody>
          <a:bodyPr wrap="square" rtlCol="0">
            <a:spAutoFit/>
          </a:bodyPr>
          <a:lstStyle/>
          <a:p>
            <a:r>
              <a:rPr lang="en-US" dirty="0">
                <a:latin typeface="Cambria" pitchFamily="18" charset="0"/>
                <a:ea typeface="Cambria" pitchFamily="18" charset="0"/>
              </a:rPr>
              <a:t>7.  Teacher Management</a:t>
            </a:r>
          </a:p>
          <a:p>
            <a:pPr marL="342900" indent="-342900">
              <a:buAutoNum type="arabicPeriod" startAt="8"/>
            </a:pPr>
            <a:r>
              <a:rPr lang="en-US" dirty="0">
                <a:latin typeface="Cambria" pitchFamily="18" charset="0"/>
                <a:ea typeface="Cambria" pitchFamily="18" charset="0"/>
              </a:rPr>
              <a:t>Time Table Automation</a:t>
            </a:r>
          </a:p>
          <a:p>
            <a:pPr marL="342900" indent="-342900">
              <a:buAutoNum type="arabicPeriod" startAt="8"/>
            </a:pPr>
            <a:r>
              <a:rPr lang="en-US" dirty="0">
                <a:latin typeface="Cambria" pitchFamily="18" charset="0"/>
                <a:ea typeface="Cambria" pitchFamily="18" charset="0"/>
              </a:rPr>
              <a:t>Teacher Performance Appraisal,   CRO,      Teacher Academic Results Performance</a:t>
            </a:r>
          </a:p>
          <a:p>
            <a:r>
              <a:rPr lang="en-US" dirty="0">
                <a:latin typeface="Cambria" pitchFamily="18" charset="0"/>
                <a:ea typeface="Cambria" pitchFamily="18" charset="0"/>
              </a:rPr>
              <a:t>10.  Learning Management  Solution</a:t>
            </a:r>
          </a:p>
          <a:p>
            <a:r>
              <a:rPr lang="en-US" dirty="0">
                <a:latin typeface="Cambria" pitchFamily="18" charset="0"/>
                <a:ea typeface="Cambria" pitchFamily="18" charset="0"/>
              </a:rPr>
              <a:t>11.  Doubt Management</a:t>
            </a:r>
          </a:p>
          <a:p>
            <a:endParaRPr lang="en-US" dirty="0"/>
          </a:p>
        </p:txBody>
      </p:sp>
      <p:sp>
        <p:nvSpPr>
          <p:cNvPr id="10" name="TextBox 9"/>
          <p:cNvSpPr txBox="1"/>
          <p:nvPr/>
        </p:nvSpPr>
        <p:spPr>
          <a:xfrm>
            <a:off x="3009900" y="914400"/>
            <a:ext cx="3352800" cy="523220"/>
          </a:xfrm>
          <a:prstGeom prst="rect">
            <a:avLst/>
          </a:prstGeom>
          <a:solidFill>
            <a:schemeClr val="accent1">
              <a:lumMod val="40000"/>
              <a:lumOff val="60000"/>
            </a:schemeClr>
          </a:solidFill>
        </p:spPr>
        <p:txBody>
          <a:bodyPr wrap="square" rtlCol="0">
            <a:spAutoFit/>
          </a:bodyPr>
          <a:lstStyle/>
          <a:p>
            <a:r>
              <a:rPr lang="en-US" sz="2800" b="1" dirty="0">
                <a:solidFill>
                  <a:schemeClr val="accent1">
                    <a:lumMod val="75000"/>
                  </a:schemeClr>
                </a:solidFill>
                <a:latin typeface="Cambria" pitchFamily="18" charset="0"/>
                <a:ea typeface="Cambria" pitchFamily="18" charset="0"/>
              </a:rPr>
              <a:t>Section Overview:</a:t>
            </a:r>
          </a:p>
        </p:txBody>
      </p:sp>
      <p:sp>
        <p:nvSpPr>
          <p:cNvPr id="6" name="TextBox 5"/>
          <p:cNvSpPr txBox="1"/>
          <p:nvPr/>
        </p:nvSpPr>
        <p:spPr>
          <a:xfrm>
            <a:off x="228601" y="5562600"/>
            <a:ext cx="8915400" cy="738664"/>
          </a:xfrm>
          <a:prstGeom prst="rect">
            <a:avLst/>
          </a:prstGeom>
          <a:noFill/>
        </p:spPr>
        <p:txBody>
          <a:bodyPr wrap="square" rtlCol="0">
            <a:spAutoFit/>
          </a:bodyPr>
          <a:lstStyle/>
          <a:p>
            <a:r>
              <a:rPr lang="en-US" sz="1400" b="1" i="1" dirty="0">
                <a:solidFill>
                  <a:schemeClr val="accent1">
                    <a:lumMod val="75000"/>
                  </a:schemeClr>
                </a:solidFill>
                <a:latin typeface="Cambria" pitchFamily="18" charset="0"/>
                <a:ea typeface="Cambria" pitchFamily="18" charset="0"/>
              </a:rPr>
              <a:t>The best testament to our exceptionally superior services is that we have churned the well-entrenched industry stalwarts from many of the schools, which helps re-affirm faith in our extraordinary abilities.</a:t>
            </a:r>
          </a:p>
          <a:p>
            <a:endParaRPr lang="en-US" sz="1400" b="1" dirty="0"/>
          </a:p>
        </p:txBody>
      </p:sp>
    </p:spTree>
    <p:extLst>
      <p:ext uri="{BB962C8B-B14F-4D97-AF65-F5344CB8AC3E}">
        <p14:creationId xmlns:p14="http://schemas.microsoft.com/office/powerpoint/2010/main" val="2741891989"/>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248400" y="2209801"/>
            <a:ext cx="2819400" cy="4191000"/>
          </a:xfrm>
          <a:solidFill>
            <a:schemeClr val="accent1">
              <a:lumMod val="20000"/>
              <a:lumOff val="80000"/>
            </a:schemeClr>
          </a:solidFill>
          <a:ln>
            <a:solidFill>
              <a:schemeClr val="tx2"/>
            </a:solidFill>
          </a:ln>
        </p:spPr>
        <p:txBody>
          <a:bodyPr>
            <a:normAutofit/>
          </a:bodyPr>
          <a:lstStyle/>
          <a:p>
            <a:pPr marL="0" indent="0">
              <a:buNone/>
            </a:pPr>
            <a:r>
              <a:rPr lang="en-US" sz="1600" dirty="0">
                <a:solidFill>
                  <a:schemeClr val="accent1">
                    <a:lumMod val="50000"/>
                  </a:schemeClr>
                </a:solidFill>
                <a:latin typeface="Cambria" pitchFamily="18" charset="0"/>
                <a:ea typeface="Cambria" pitchFamily="18" charset="0"/>
              </a:rPr>
              <a:t>The Class Management Module allows teachers to carry out all the class's day-to-day routine responsibilities. Broadly, there are three categories Academic functions, Co-scholastics and Admin responsibilities.</a:t>
            </a:r>
          </a:p>
          <a:p>
            <a:pPr marL="0" indent="0">
              <a:buNone/>
            </a:pPr>
            <a:endParaRPr lang="en-US" sz="1600" dirty="0">
              <a:latin typeface="Cambria" pitchFamily="18" charset="0"/>
              <a:ea typeface="Cambria" pitchFamily="18" charset="0"/>
            </a:endParaRPr>
          </a:p>
          <a:p>
            <a:pPr marL="0" indent="0">
              <a:buNone/>
            </a:pPr>
            <a:r>
              <a:rPr lang="en-US" sz="1600" b="1" dirty="0">
                <a:latin typeface="Cambria" pitchFamily="18" charset="0"/>
                <a:ea typeface="Cambria" pitchFamily="18" charset="0"/>
              </a:rPr>
              <a:t>Class management functions involves 3 categories</a:t>
            </a:r>
          </a:p>
          <a:p>
            <a:r>
              <a:rPr lang="en-US" sz="1400" dirty="0">
                <a:latin typeface="Cambria" pitchFamily="18" charset="0"/>
                <a:ea typeface="Cambria" pitchFamily="18" charset="0"/>
              </a:rPr>
              <a:t>Class Admin Functions</a:t>
            </a:r>
          </a:p>
          <a:p>
            <a:r>
              <a:rPr lang="en-US" sz="1400" dirty="0">
                <a:latin typeface="Cambria" pitchFamily="18" charset="0"/>
                <a:ea typeface="Cambria" pitchFamily="18" charset="0"/>
              </a:rPr>
              <a:t>Class Co-scholastic Functions</a:t>
            </a:r>
          </a:p>
          <a:p>
            <a:r>
              <a:rPr lang="en-US" sz="1400" dirty="0">
                <a:latin typeface="Cambria" pitchFamily="18" charset="0"/>
                <a:ea typeface="Cambria" pitchFamily="18" charset="0"/>
              </a:rPr>
              <a:t>Class Academic Functions</a:t>
            </a:r>
          </a:p>
        </p:txBody>
      </p:sp>
      <p:sp>
        <p:nvSpPr>
          <p:cNvPr id="7" name="Slide Number Placeholder 6">
            <a:extLst>
              <a:ext uri="{FF2B5EF4-FFF2-40B4-BE49-F238E27FC236}">
                <a16:creationId xmlns:a16="http://schemas.microsoft.com/office/drawing/2014/main" id="{98212696-543F-054F-92D2-299FFD99AD2F}"/>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20</a:t>
            </a:fld>
            <a:endParaRPr lang="en-IN" dirty="0">
              <a:solidFill>
                <a:prstClr val="black">
                  <a:tint val="75000"/>
                </a:prstClr>
              </a:solidFill>
            </a:endParaRPr>
          </a:p>
        </p:txBody>
      </p:sp>
      <p:sp>
        <p:nvSpPr>
          <p:cNvPr id="2" name="Title 1"/>
          <p:cNvSpPr>
            <a:spLocks noGrp="1"/>
          </p:cNvSpPr>
          <p:nvPr>
            <p:ph type="title"/>
          </p:nvPr>
        </p:nvSpPr>
        <p:spPr>
          <a:xfrm>
            <a:off x="0" y="0"/>
            <a:ext cx="8305800" cy="925136"/>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Class Management Ops</a:t>
            </a: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477000" y="112864"/>
            <a:ext cx="1754201" cy="730152"/>
          </a:xfrm>
          <a:prstGeom prst="rect">
            <a:avLst/>
          </a:prstGeom>
          <a:solidFill>
            <a:srgbClr val="99E8FF"/>
          </a:solidFill>
          <a:effectLst>
            <a:softEdge rad="0"/>
          </a:effectLst>
        </p:spPr>
        <p:txBody>
          <a:bodyPr vert="horz" lIns="91440" tIns="45720" rIns="91440" bIns="45720" rtlCol="0" anchor="ctr">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pic>
        <p:nvPicPr>
          <p:cNvPr id="3074" name="Picture 2" descr="image_not_f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981200"/>
            <a:ext cx="6027062" cy="4572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A133C31-D5A8-6D4A-A33B-957B9AC6D74D}"/>
              </a:ext>
            </a:extLst>
          </p:cNvPr>
          <p:cNvSpPr txBox="1"/>
          <p:nvPr/>
        </p:nvSpPr>
        <p:spPr>
          <a:xfrm>
            <a:off x="8887968" y="448056"/>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226374421"/>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7396" y="1447800"/>
            <a:ext cx="4627004" cy="4729163"/>
          </a:xfrm>
        </p:spPr>
        <p:txBody>
          <a:bodyPr>
            <a:normAutofit lnSpcReduction="10000"/>
          </a:bodyPr>
          <a:lstStyle/>
          <a:p>
            <a:pPr marL="0" indent="0">
              <a:buNone/>
            </a:pPr>
            <a:r>
              <a:rPr lang="en-US" sz="1900" b="1" dirty="0">
                <a:solidFill>
                  <a:schemeClr val="accent1">
                    <a:lumMod val="75000"/>
                  </a:schemeClr>
                </a:solidFill>
                <a:latin typeface="Cambria" pitchFamily="18" charset="0"/>
                <a:ea typeface="Cambria" pitchFamily="18" charset="0"/>
              </a:rPr>
              <a:t>Assigning &amp; Re-assigning Roll numbers:</a:t>
            </a:r>
          </a:p>
          <a:p>
            <a:r>
              <a:rPr lang="en-US" sz="1700" dirty="0">
                <a:latin typeface="Cambria" pitchFamily="18" charset="0"/>
                <a:ea typeface="Cambria" pitchFamily="18" charset="0"/>
              </a:rPr>
              <a:t>Roll number re-alignments is always a problem as the students keep getting added or churned.</a:t>
            </a:r>
            <a:r>
              <a:rPr lang="en-US" sz="1700" dirty="0"/>
              <a:t> </a:t>
            </a:r>
          </a:p>
          <a:p>
            <a:pPr marL="0" indent="0">
              <a:buNone/>
            </a:pPr>
            <a:r>
              <a:rPr lang="en-US" sz="1800" b="1" dirty="0">
                <a:solidFill>
                  <a:schemeClr val="accent1">
                    <a:lumMod val="75000"/>
                  </a:schemeClr>
                </a:solidFill>
                <a:latin typeface="Cambria" pitchFamily="18" charset="0"/>
                <a:ea typeface="Cambria" pitchFamily="18" charset="0"/>
              </a:rPr>
              <a:t>Attendance Management:</a:t>
            </a:r>
          </a:p>
          <a:p>
            <a:r>
              <a:rPr lang="en-US" sz="1700" dirty="0">
                <a:latin typeface="Cambria" pitchFamily="18" charset="0"/>
                <a:ea typeface="Cambria" pitchFamily="18" charset="0"/>
              </a:rPr>
              <a:t>An advance attendance management feature or module that allows every form of attendance</a:t>
            </a:r>
          </a:p>
          <a:p>
            <a:pPr marL="0" indent="0">
              <a:buNone/>
            </a:pPr>
            <a:r>
              <a:rPr lang="en-US" sz="1800" b="1" dirty="0">
                <a:solidFill>
                  <a:schemeClr val="accent1">
                    <a:lumMod val="75000"/>
                  </a:schemeClr>
                </a:solidFill>
                <a:latin typeface="Cambria" pitchFamily="18" charset="0"/>
                <a:ea typeface="Cambria" pitchFamily="18" charset="0"/>
              </a:rPr>
              <a:t>Manual Attendance:</a:t>
            </a:r>
            <a:endParaRPr lang="en-US" sz="1800" dirty="0">
              <a:solidFill>
                <a:schemeClr val="accent1">
                  <a:lumMod val="75000"/>
                </a:schemeClr>
              </a:solidFill>
              <a:latin typeface="Cambria" pitchFamily="18" charset="0"/>
              <a:ea typeface="Cambria" pitchFamily="18" charset="0"/>
            </a:endParaRPr>
          </a:p>
          <a:p>
            <a:r>
              <a:rPr lang="en-US" sz="1700" dirty="0">
                <a:latin typeface="Cambria" pitchFamily="18" charset="0"/>
                <a:ea typeface="Cambria" pitchFamily="18" charset="0"/>
              </a:rPr>
              <a:t>Teachers can mark attendance through the admin app or the </a:t>
            </a:r>
            <a:r>
              <a:rPr lang="en-US" sz="1700" dirty="0">
                <a:solidFill>
                  <a:schemeClr val="accent1">
                    <a:lumMod val="75000"/>
                  </a:schemeClr>
                </a:solidFill>
                <a:latin typeface="Cambria" pitchFamily="18" charset="0"/>
                <a:ea typeface="Cambria" pitchFamily="18" charset="0"/>
              </a:rPr>
              <a:t>SchoolbellQ*</a:t>
            </a:r>
            <a:r>
              <a:rPr lang="en-US" sz="1700" dirty="0">
                <a:latin typeface="Cambria" pitchFamily="18" charset="0"/>
                <a:ea typeface="Cambria" pitchFamily="18" charset="0"/>
              </a:rPr>
              <a:t> admin website.</a:t>
            </a:r>
          </a:p>
          <a:p>
            <a:pPr marL="0" indent="0">
              <a:buNone/>
            </a:pPr>
            <a:r>
              <a:rPr lang="en-US" sz="1800" b="1" dirty="0">
                <a:solidFill>
                  <a:schemeClr val="accent1">
                    <a:lumMod val="75000"/>
                  </a:schemeClr>
                </a:solidFill>
                <a:latin typeface="Cambria" pitchFamily="18" charset="0"/>
                <a:ea typeface="Cambria" pitchFamily="18" charset="0"/>
              </a:rPr>
              <a:t>Auto Attendance:</a:t>
            </a:r>
            <a:endParaRPr lang="en-US" sz="1800" dirty="0">
              <a:solidFill>
                <a:schemeClr val="accent1">
                  <a:lumMod val="75000"/>
                </a:schemeClr>
              </a:solidFill>
              <a:latin typeface="Cambria" pitchFamily="18" charset="0"/>
              <a:ea typeface="Cambria" pitchFamily="18" charset="0"/>
            </a:endParaRPr>
          </a:p>
          <a:p>
            <a:r>
              <a:rPr lang="en-US" sz="1700" dirty="0">
                <a:latin typeface="Cambria" pitchFamily="18" charset="0"/>
                <a:ea typeface="Cambria" pitchFamily="18" charset="0"/>
              </a:rPr>
              <a:t>Feature linking attendance with biometric devices or online classes imparts tremendous convenience and flexibility in our attendance modules.</a:t>
            </a:r>
          </a:p>
          <a:p>
            <a:endParaRPr lang="en-US" sz="1800" dirty="0"/>
          </a:p>
          <a:p>
            <a:pPr marL="0" indent="0">
              <a:buNone/>
            </a:pPr>
            <a:endParaRPr lang="en-US" sz="1800" dirty="0">
              <a:solidFill>
                <a:schemeClr val="accent1">
                  <a:lumMod val="50000"/>
                </a:schemeClr>
              </a:solidFill>
            </a:endParaRPr>
          </a:p>
        </p:txBody>
      </p:sp>
      <p:sp>
        <p:nvSpPr>
          <p:cNvPr id="7" name="Slide Number Placeholder 6">
            <a:extLst>
              <a:ext uri="{FF2B5EF4-FFF2-40B4-BE49-F238E27FC236}">
                <a16:creationId xmlns:a16="http://schemas.microsoft.com/office/drawing/2014/main" id="{98212696-543F-054F-92D2-299FFD99AD2F}"/>
              </a:ext>
            </a:extLst>
          </p:cNvPr>
          <p:cNvSpPr>
            <a:spLocks noGrp="1"/>
          </p:cNvSpPr>
          <p:nvPr>
            <p:ph type="sldNum" sz="quarter" idx="12"/>
          </p:nvPr>
        </p:nvSpPr>
        <p:spPr>
          <a:xfrm>
            <a:off x="6477000" y="6341704"/>
            <a:ext cx="2057400" cy="365125"/>
          </a:xfrm>
        </p:spPr>
        <p:txBody>
          <a:bodyPr/>
          <a:lstStyle/>
          <a:p>
            <a:fld id="{215BC31D-B87F-497F-8278-22FE1F563FCD}" type="slidenum">
              <a:rPr lang="en-IN" smtClean="0">
                <a:solidFill>
                  <a:prstClr val="black">
                    <a:tint val="75000"/>
                  </a:prstClr>
                </a:solidFill>
              </a:rPr>
              <a:pPr/>
              <a:t>21</a:t>
            </a:fld>
            <a:endParaRPr lang="en-IN" dirty="0">
              <a:solidFill>
                <a:prstClr val="black">
                  <a:tint val="75000"/>
                </a:prstClr>
              </a:solidFill>
            </a:endParaRPr>
          </a:p>
        </p:txBody>
      </p:sp>
      <p:sp>
        <p:nvSpPr>
          <p:cNvPr id="2" name="Title 1"/>
          <p:cNvSpPr>
            <a:spLocks noGrp="1"/>
          </p:cNvSpPr>
          <p:nvPr>
            <p:ph type="title"/>
          </p:nvPr>
        </p:nvSpPr>
        <p:spPr>
          <a:xfrm>
            <a:off x="0" y="0"/>
            <a:ext cx="8305800" cy="925136"/>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Class Admin Functions(1/3)</a:t>
            </a: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400800" y="158842"/>
            <a:ext cx="1828800" cy="676992"/>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pic>
        <p:nvPicPr>
          <p:cNvPr id="4098" name="Picture 2" descr="image_not_f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447800"/>
            <a:ext cx="4114800"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8711157"/>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7396" y="1447800"/>
            <a:ext cx="4627004" cy="4953000"/>
          </a:xfrm>
        </p:spPr>
        <p:txBody>
          <a:bodyPr>
            <a:normAutofit fontScale="92500" lnSpcReduction="20000"/>
          </a:bodyPr>
          <a:lstStyle/>
          <a:p>
            <a:pPr marL="0" indent="0">
              <a:buNone/>
            </a:pPr>
            <a:r>
              <a:rPr lang="en-US" sz="1900" b="1" dirty="0">
                <a:solidFill>
                  <a:schemeClr val="accent1">
                    <a:lumMod val="75000"/>
                  </a:schemeClr>
                </a:solidFill>
                <a:latin typeface="Cambria" pitchFamily="18" charset="0"/>
                <a:ea typeface="Cambria" pitchFamily="18" charset="0"/>
              </a:rPr>
              <a:t>Day-wise Attendance :</a:t>
            </a:r>
            <a:endParaRPr lang="en-US" sz="1900" dirty="0">
              <a:solidFill>
                <a:schemeClr val="accent1">
                  <a:lumMod val="75000"/>
                </a:schemeClr>
              </a:solidFill>
              <a:latin typeface="Cambria" pitchFamily="18" charset="0"/>
              <a:ea typeface="Cambria" pitchFamily="18" charset="0"/>
            </a:endParaRPr>
          </a:p>
          <a:p>
            <a:r>
              <a:rPr lang="en-US" sz="1700" dirty="0">
                <a:latin typeface="Cambria" pitchFamily="18" charset="0"/>
                <a:ea typeface="Cambria" pitchFamily="18" charset="0"/>
              </a:rPr>
              <a:t>Ability to provide attendance status as a single entry for the entire day</a:t>
            </a:r>
          </a:p>
          <a:p>
            <a:pPr marL="0" indent="0">
              <a:buNone/>
            </a:pPr>
            <a:r>
              <a:rPr lang="en-US" sz="1900" b="1" dirty="0">
                <a:solidFill>
                  <a:schemeClr val="accent1">
                    <a:lumMod val="75000"/>
                  </a:schemeClr>
                </a:solidFill>
                <a:latin typeface="Cambria" pitchFamily="18" charset="0"/>
                <a:ea typeface="Cambria" pitchFamily="18" charset="0"/>
              </a:rPr>
              <a:t>Class/Period wise attendance</a:t>
            </a:r>
            <a:endParaRPr lang="en-US" sz="1900" dirty="0">
              <a:solidFill>
                <a:schemeClr val="accent1">
                  <a:lumMod val="75000"/>
                </a:schemeClr>
              </a:solidFill>
              <a:latin typeface="Cambria" pitchFamily="18" charset="0"/>
              <a:ea typeface="Cambria" pitchFamily="18" charset="0"/>
            </a:endParaRPr>
          </a:p>
          <a:p>
            <a:r>
              <a:rPr lang="en-US" sz="1700" dirty="0">
                <a:latin typeface="Cambria" pitchFamily="18" charset="0"/>
                <a:ea typeface="Cambria" pitchFamily="18" charset="0"/>
              </a:rPr>
              <a:t>Our system also supports the scenario where the attendance for the students is marked for each period attended individually.</a:t>
            </a:r>
          </a:p>
          <a:p>
            <a:pPr marL="0" indent="0">
              <a:buNone/>
            </a:pPr>
            <a:r>
              <a:rPr lang="en-US" sz="1900" b="1" dirty="0">
                <a:solidFill>
                  <a:schemeClr val="accent1">
                    <a:lumMod val="75000"/>
                  </a:schemeClr>
                </a:solidFill>
                <a:latin typeface="Cambria" pitchFamily="18" charset="0"/>
                <a:ea typeface="Cambria" pitchFamily="18" charset="0"/>
              </a:rPr>
              <a:t>Multiple statuses in attendance</a:t>
            </a:r>
            <a:endParaRPr lang="en-US" sz="1900" dirty="0">
              <a:solidFill>
                <a:schemeClr val="accent1">
                  <a:lumMod val="75000"/>
                </a:schemeClr>
              </a:solidFill>
              <a:latin typeface="Cambria" pitchFamily="18" charset="0"/>
              <a:ea typeface="Cambria" pitchFamily="18" charset="0"/>
            </a:endParaRPr>
          </a:p>
          <a:p>
            <a:r>
              <a:rPr lang="en-US" sz="1700" dirty="0">
                <a:latin typeface="Cambria" pitchFamily="18" charset="0"/>
                <a:ea typeface="Cambria" pitchFamily="18" charset="0"/>
              </a:rPr>
              <a:t>Present, Partial Present, Absent &amp; Leave </a:t>
            </a:r>
          </a:p>
          <a:p>
            <a:pPr marL="0" indent="0">
              <a:buNone/>
            </a:pPr>
            <a:r>
              <a:rPr lang="en-US" sz="1900" b="1" dirty="0">
                <a:solidFill>
                  <a:schemeClr val="accent1">
                    <a:lumMod val="75000"/>
                  </a:schemeClr>
                </a:solidFill>
                <a:latin typeface="Cambria" pitchFamily="18" charset="0"/>
                <a:ea typeface="Cambria" pitchFamily="18" charset="0"/>
              </a:rPr>
              <a:t>Integration with Report Cards &amp; Student Analytics Report</a:t>
            </a:r>
            <a:endParaRPr lang="en-US" sz="1900" dirty="0">
              <a:solidFill>
                <a:schemeClr val="accent1">
                  <a:lumMod val="75000"/>
                </a:schemeClr>
              </a:solidFill>
              <a:latin typeface="Cambria" pitchFamily="18" charset="0"/>
              <a:ea typeface="Cambria" pitchFamily="18" charset="0"/>
            </a:endParaRPr>
          </a:p>
          <a:p>
            <a:r>
              <a:rPr lang="en-US" sz="1700" dirty="0">
                <a:latin typeface="Cambria" pitchFamily="18" charset="0"/>
                <a:ea typeface="Cambria" pitchFamily="18" charset="0"/>
              </a:rPr>
              <a:t>The Data points from the attendance module form the inputs for report cards &amp; student analytics reports. </a:t>
            </a:r>
          </a:p>
          <a:p>
            <a:pPr marL="0" indent="0">
              <a:buNone/>
            </a:pPr>
            <a:r>
              <a:rPr lang="en-US" sz="2100" b="1" dirty="0">
                <a:solidFill>
                  <a:schemeClr val="accent1">
                    <a:lumMod val="75000"/>
                  </a:schemeClr>
                </a:solidFill>
                <a:latin typeface="Cambria" pitchFamily="18" charset="0"/>
                <a:ea typeface="Cambria" pitchFamily="18" charset="0"/>
              </a:rPr>
              <a:t>Attendance Reports</a:t>
            </a:r>
            <a:endParaRPr lang="en-US" sz="2100" dirty="0">
              <a:solidFill>
                <a:schemeClr val="accent1">
                  <a:lumMod val="75000"/>
                </a:schemeClr>
              </a:solidFill>
              <a:latin typeface="Cambria" pitchFamily="18" charset="0"/>
              <a:ea typeface="Cambria" pitchFamily="18" charset="0"/>
            </a:endParaRPr>
          </a:p>
          <a:p>
            <a:r>
              <a:rPr lang="en-US" sz="1700" dirty="0">
                <a:latin typeface="Cambria" pitchFamily="18" charset="0"/>
                <a:ea typeface="Cambria" pitchFamily="18" charset="0"/>
              </a:rPr>
              <a:t>Reports for the month, year for attendance at class or student level and a multitude of other insightful reports and analyses on attendance data</a:t>
            </a:r>
          </a:p>
          <a:p>
            <a:endParaRPr lang="en-US" sz="1800" dirty="0">
              <a:latin typeface="Cambria" pitchFamily="18" charset="0"/>
              <a:ea typeface="Cambria" pitchFamily="18" charset="0"/>
            </a:endParaRPr>
          </a:p>
          <a:p>
            <a:pPr marL="0" indent="0">
              <a:buNone/>
            </a:pPr>
            <a:endParaRPr lang="en-US" sz="1800" dirty="0">
              <a:solidFill>
                <a:schemeClr val="accent1">
                  <a:lumMod val="50000"/>
                </a:schemeClr>
              </a:solidFill>
              <a:latin typeface="Cambria" pitchFamily="18" charset="0"/>
              <a:ea typeface="Cambria" pitchFamily="18" charset="0"/>
            </a:endParaRPr>
          </a:p>
        </p:txBody>
      </p:sp>
      <p:sp>
        <p:nvSpPr>
          <p:cNvPr id="7" name="Slide Number Placeholder 6">
            <a:extLst>
              <a:ext uri="{FF2B5EF4-FFF2-40B4-BE49-F238E27FC236}">
                <a16:creationId xmlns:a16="http://schemas.microsoft.com/office/drawing/2014/main" id="{98212696-543F-054F-92D2-299FFD99AD2F}"/>
              </a:ext>
            </a:extLst>
          </p:cNvPr>
          <p:cNvSpPr>
            <a:spLocks noGrp="1"/>
          </p:cNvSpPr>
          <p:nvPr>
            <p:ph type="sldNum" sz="quarter" idx="12"/>
          </p:nvPr>
        </p:nvSpPr>
        <p:spPr>
          <a:xfrm>
            <a:off x="6477000" y="6341704"/>
            <a:ext cx="2057400" cy="365125"/>
          </a:xfrm>
        </p:spPr>
        <p:txBody>
          <a:bodyPr/>
          <a:lstStyle/>
          <a:p>
            <a:fld id="{215BC31D-B87F-497F-8278-22FE1F563FCD}" type="slidenum">
              <a:rPr lang="en-IN" smtClean="0">
                <a:solidFill>
                  <a:prstClr val="black">
                    <a:tint val="75000"/>
                  </a:prstClr>
                </a:solidFill>
              </a:rPr>
              <a:pPr/>
              <a:t>22</a:t>
            </a:fld>
            <a:endParaRPr lang="en-IN" dirty="0">
              <a:solidFill>
                <a:prstClr val="black">
                  <a:tint val="75000"/>
                </a:prstClr>
              </a:solidFill>
            </a:endParaRPr>
          </a:p>
        </p:txBody>
      </p:sp>
      <p:sp>
        <p:nvSpPr>
          <p:cNvPr id="2" name="Title 1"/>
          <p:cNvSpPr>
            <a:spLocks noGrp="1"/>
          </p:cNvSpPr>
          <p:nvPr>
            <p:ph type="title"/>
          </p:nvPr>
        </p:nvSpPr>
        <p:spPr>
          <a:xfrm>
            <a:off x="0" y="0"/>
            <a:ext cx="8305800" cy="925136"/>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Class Admin Functions(2/3)</a:t>
            </a: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324600" y="161208"/>
            <a:ext cx="1828800" cy="676992"/>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pic>
        <p:nvPicPr>
          <p:cNvPr id="4098" name="Picture 2" descr="image_not_f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1447800"/>
            <a:ext cx="4114800"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7393267"/>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7396" y="1447801"/>
            <a:ext cx="4855604" cy="3733800"/>
          </a:xfrm>
        </p:spPr>
        <p:txBody>
          <a:bodyPr>
            <a:normAutofit/>
          </a:bodyPr>
          <a:lstStyle/>
          <a:p>
            <a:endParaRPr lang="en-US" sz="1800" dirty="0">
              <a:latin typeface="Cambria" pitchFamily="18" charset="0"/>
              <a:ea typeface="Cambria" pitchFamily="18" charset="0"/>
            </a:endParaRPr>
          </a:p>
          <a:p>
            <a:pPr marL="0" indent="0">
              <a:buNone/>
            </a:pPr>
            <a:r>
              <a:rPr lang="en-US" sz="1800" b="1" dirty="0">
                <a:solidFill>
                  <a:schemeClr val="accent1">
                    <a:lumMod val="75000"/>
                  </a:schemeClr>
                </a:solidFill>
                <a:latin typeface="Cambria" pitchFamily="18" charset="0"/>
                <a:ea typeface="Cambria" pitchFamily="18" charset="0"/>
              </a:rPr>
              <a:t>Temporary ID Cards:</a:t>
            </a:r>
          </a:p>
          <a:p>
            <a:r>
              <a:rPr lang="en-US" sz="1600" dirty="0">
                <a:latin typeface="Cambria" pitchFamily="18" charset="0"/>
                <a:ea typeface="Cambria" pitchFamily="18" charset="0"/>
              </a:rPr>
              <a:t>This feature allows the school to issue temporary ID cards precisely like the proper ID cards based on the school's approved formats, designs &amp; color scheme.</a:t>
            </a:r>
          </a:p>
          <a:p>
            <a:pPr marL="0" indent="0">
              <a:buNone/>
            </a:pPr>
            <a:r>
              <a:rPr lang="en-US" sz="1800" b="1" dirty="0">
                <a:solidFill>
                  <a:schemeClr val="accent1">
                    <a:lumMod val="75000"/>
                  </a:schemeClr>
                </a:solidFill>
                <a:latin typeface="Cambria" pitchFamily="18" charset="0"/>
                <a:ea typeface="Cambria" pitchFamily="18" charset="0"/>
              </a:rPr>
              <a:t>Gallery Management:</a:t>
            </a:r>
          </a:p>
          <a:p>
            <a:r>
              <a:rPr lang="en-US" sz="1600" dirty="0">
                <a:latin typeface="Cambria" pitchFamily="18" charset="0"/>
                <a:ea typeface="Cambria" pitchFamily="18" charset="0"/>
              </a:rPr>
              <a:t>Feature to update events pictures in the gallery visible to parents in the app and Admin.</a:t>
            </a:r>
          </a:p>
          <a:p>
            <a:r>
              <a:rPr lang="en-US" sz="1600" dirty="0">
                <a:latin typeface="Cambria" pitchFamily="18" charset="0"/>
                <a:ea typeface="Cambria" pitchFamily="18" charset="0"/>
              </a:rPr>
              <a:t>Rich features like presenting gallery images as Event albums with topic, description and timestamps for each image.</a:t>
            </a:r>
          </a:p>
          <a:p>
            <a:pPr marL="0" indent="0">
              <a:buNone/>
            </a:pPr>
            <a:endParaRPr lang="en-US" sz="1800" dirty="0">
              <a:solidFill>
                <a:schemeClr val="accent1">
                  <a:lumMod val="50000"/>
                </a:schemeClr>
              </a:solidFill>
              <a:latin typeface="Cambria" pitchFamily="18" charset="0"/>
              <a:ea typeface="Cambria" pitchFamily="18" charset="0"/>
            </a:endParaRPr>
          </a:p>
        </p:txBody>
      </p:sp>
      <p:sp>
        <p:nvSpPr>
          <p:cNvPr id="7" name="Slide Number Placeholder 6">
            <a:extLst>
              <a:ext uri="{FF2B5EF4-FFF2-40B4-BE49-F238E27FC236}">
                <a16:creationId xmlns:a16="http://schemas.microsoft.com/office/drawing/2014/main" id="{98212696-543F-054F-92D2-299FFD99AD2F}"/>
              </a:ext>
            </a:extLst>
          </p:cNvPr>
          <p:cNvSpPr>
            <a:spLocks noGrp="1"/>
          </p:cNvSpPr>
          <p:nvPr>
            <p:ph type="sldNum" sz="quarter" idx="12"/>
          </p:nvPr>
        </p:nvSpPr>
        <p:spPr>
          <a:xfrm>
            <a:off x="6477000" y="6341704"/>
            <a:ext cx="2057400" cy="365125"/>
          </a:xfrm>
        </p:spPr>
        <p:txBody>
          <a:bodyPr/>
          <a:lstStyle/>
          <a:p>
            <a:fld id="{215BC31D-B87F-497F-8278-22FE1F563FCD}" type="slidenum">
              <a:rPr lang="en-IN" smtClean="0">
                <a:solidFill>
                  <a:prstClr val="black">
                    <a:tint val="75000"/>
                  </a:prstClr>
                </a:solidFill>
              </a:rPr>
              <a:pPr/>
              <a:t>23</a:t>
            </a:fld>
            <a:endParaRPr lang="en-IN" dirty="0">
              <a:solidFill>
                <a:prstClr val="black">
                  <a:tint val="75000"/>
                </a:prstClr>
              </a:solidFill>
            </a:endParaRPr>
          </a:p>
        </p:txBody>
      </p:sp>
      <p:sp>
        <p:nvSpPr>
          <p:cNvPr id="2" name="Title 1"/>
          <p:cNvSpPr>
            <a:spLocks noGrp="1"/>
          </p:cNvSpPr>
          <p:nvPr>
            <p:ph type="title"/>
          </p:nvPr>
        </p:nvSpPr>
        <p:spPr>
          <a:xfrm>
            <a:off x="0" y="0"/>
            <a:ext cx="8305800" cy="925136"/>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Class Admin Functions(3/3)</a:t>
            </a: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324600" y="161208"/>
            <a:ext cx="1828800" cy="676992"/>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pic>
        <p:nvPicPr>
          <p:cNvPr id="5122" name="Picture 2" descr="image_not_fou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0600" y="1828800"/>
            <a:ext cx="4267200" cy="3733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1443932"/>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7396" y="1447800"/>
            <a:ext cx="4703204" cy="4729163"/>
          </a:xfrm>
        </p:spPr>
        <p:txBody>
          <a:bodyPr>
            <a:normAutofit/>
          </a:bodyPr>
          <a:lstStyle/>
          <a:p>
            <a:endParaRPr lang="en-US" sz="1800" b="1" dirty="0">
              <a:latin typeface="Cambria" pitchFamily="18" charset="0"/>
              <a:ea typeface="Cambria" pitchFamily="18" charset="0"/>
            </a:endParaRPr>
          </a:p>
          <a:p>
            <a:pPr marL="0" indent="0">
              <a:buNone/>
            </a:pPr>
            <a:r>
              <a:rPr lang="en-US" sz="1800" b="1" dirty="0">
                <a:solidFill>
                  <a:schemeClr val="accent1">
                    <a:lumMod val="75000"/>
                  </a:schemeClr>
                </a:solidFill>
                <a:latin typeface="Cambria" pitchFamily="18" charset="0"/>
                <a:ea typeface="Cambria" pitchFamily="18" charset="0"/>
              </a:rPr>
              <a:t>Extracurricular Activities Management:</a:t>
            </a:r>
          </a:p>
          <a:p>
            <a:r>
              <a:rPr lang="en-US" sz="1600" dirty="0">
                <a:latin typeface="Cambria" pitchFamily="18" charset="0"/>
                <a:ea typeface="Cambria" pitchFamily="18" charset="0"/>
              </a:rPr>
              <a:t>Planning and scheduling extracurricular activities</a:t>
            </a:r>
          </a:p>
          <a:p>
            <a:r>
              <a:rPr lang="en-US" sz="1600" dirty="0">
                <a:latin typeface="Cambria" pitchFamily="18" charset="0"/>
                <a:ea typeface="Cambria" pitchFamily="18" charset="0"/>
              </a:rPr>
              <a:t>Participate Option: Providing option for parents to nominate their child for participation in the ECA from the app itself</a:t>
            </a:r>
          </a:p>
          <a:p>
            <a:pPr marL="0" indent="0">
              <a:buNone/>
            </a:pPr>
            <a:r>
              <a:rPr lang="en-US" sz="1800" b="1" dirty="0">
                <a:solidFill>
                  <a:schemeClr val="accent1">
                    <a:lumMod val="75000"/>
                  </a:schemeClr>
                </a:solidFill>
                <a:latin typeface="Cambria" pitchFamily="18" charset="0"/>
                <a:ea typeface="Cambria" pitchFamily="18" charset="0"/>
              </a:rPr>
              <a:t>Co-scholastic certificates:</a:t>
            </a:r>
          </a:p>
          <a:p>
            <a:r>
              <a:rPr lang="en-US" sz="1600" dirty="0">
                <a:latin typeface="Cambria" pitchFamily="18" charset="0"/>
                <a:ea typeface="Cambria" pitchFamily="18" charset="0"/>
              </a:rPr>
              <a:t>Easy to create, customize, modify, print and distribute Co-scholastic certificates in this module offers tremendous speed and convenience to the teachers</a:t>
            </a:r>
          </a:p>
          <a:p>
            <a:pPr marL="0" indent="0">
              <a:buNone/>
            </a:pPr>
            <a:endParaRPr lang="en-US" sz="1800" dirty="0">
              <a:solidFill>
                <a:schemeClr val="accent1">
                  <a:lumMod val="50000"/>
                </a:schemeClr>
              </a:solidFill>
              <a:latin typeface="Cambria" pitchFamily="18" charset="0"/>
              <a:ea typeface="Cambria" pitchFamily="18" charset="0"/>
            </a:endParaRPr>
          </a:p>
        </p:txBody>
      </p:sp>
      <p:sp>
        <p:nvSpPr>
          <p:cNvPr id="7" name="Slide Number Placeholder 6">
            <a:extLst>
              <a:ext uri="{FF2B5EF4-FFF2-40B4-BE49-F238E27FC236}">
                <a16:creationId xmlns:a16="http://schemas.microsoft.com/office/drawing/2014/main" id="{98212696-543F-054F-92D2-299FFD99AD2F}"/>
              </a:ext>
            </a:extLst>
          </p:cNvPr>
          <p:cNvSpPr>
            <a:spLocks noGrp="1"/>
          </p:cNvSpPr>
          <p:nvPr>
            <p:ph type="sldNum" sz="quarter" idx="12"/>
          </p:nvPr>
        </p:nvSpPr>
        <p:spPr>
          <a:xfrm>
            <a:off x="6477000" y="6341704"/>
            <a:ext cx="2057400" cy="365125"/>
          </a:xfrm>
        </p:spPr>
        <p:txBody>
          <a:bodyPr/>
          <a:lstStyle/>
          <a:p>
            <a:fld id="{215BC31D-B87F-497F-8278-22FE1F563FCD}" type="slidenum">
              <a:rPr lang="en-IN" smtClean="0">
                <a:solidFill>
                  <a:prstClr val="black">
                    <a:tint val="75000"/>
                  </a:prstClr>
                </a:solidFill>
              </a:rPr>
              <a:pPr/>
              <a:t>24</a:t>
            </a:fld>
            <a:endParaRPr lang="en-IN" dirty="0">
              <a:solidFill>
                <a:prstClr val="black">
                  <a:tint val="75000"/>
                </a:prstClr>
              </a:solidFill>
            </a:endParaRPr>
          </a:p>
        </p:txBody>
      </p:sp>
      <p:sp>
        <p:nvSpPr>
          <p:cNvPr id="2" name="Title 1"/>
          <p:cNvSpPr>
            <a:spLocks noGrp="1"/>
          </p:cNvSpPr>
          <p:nvPr>
            <p:ph type="title"/>
          </p:nvPr>
        </p:nvSpPr>
        <p:spPr>
          <a:xfrm>
            <a:off x="0" y="0"/>
            <a:ext cx="8305800" cy="925136"/>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Class Co-scholastic Functions</a:t>
            </a: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400800" y="158842"/>
            <a:ext cx="1828800" cy="676992"/>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0" y="1906424"/>
            <a:ext cx="4267200" cy="2665576"/>
          </a:xfrm>
          <a:prstGeom prst="rect">
            <a:avLst/>
          </a:prstGeom>
        </p:spPr>
      </p:pic>
    </p:spTree>
    <p:extLst>
      <p:ext uri="{BB962C8B-B14F-4D97-AF65-F5344CB8AC3E}">
        <p14:creationId xmlns:p14="http://schemas.microsoft.com/office/powerpoint/2010/main" val="189209307"/>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7396" y="1825625"/>
            <a:ext cx="3788804" cy="3660775"/>
          </a:xfrm>
        </p:spPr>
        <p:txBody>
          <a:bodyPr>
            <a:normAutofit/>
          </a:bodyPr>
          <a:lstStyle/>
          <a:p>
            <a:pPr marL="0" indent="0">
              <a:buNone/>
            </a:pPr>
            <a:r>
              <a:rPr lang="en-US" sz="1800" b="1" dirty="0">
                <a:solidFill>
                  <a:schemeClr val="accent1">
                    <a:lumMod val="75000"/>
                  </a:schemeClr>
                </a:solidFill>
                <a:latin typeface="Cambria" pitchFamily="18" charset="0"/>
                <a:ea typeface="Cambria" pitchFamily="18" charset="0"/>
              </a:rPr>
              <a:t>Close looping Homework</a:t>
            </a:r>
          </a:p>
          <a:p>
            <a:r>
              <a:rPr lang="en-US" sz="1600" dirty="0">
                <a:latin typeface="Cambria" pitchFamily="18" charset="0"/>
                <a:ea typeface="Cambria" pitchFamily="18" charset="0"/>
              </a:rPr>
              <a:t>Initiating Loop 1: School assigns, uploads homework on our platform with submission date</a:t>
            </a:r>
          </a:p>
          <a:p>
            <a:r>
              <a:rPr lang="en-US" sz="1600" dirty="0">
                <a:latin typeface="Cambria" pitchFamily="18" charset="0"/>
                <a:ea typeface="Cambria" pitchFamily="18" charset="0"/>
              </a:rPr>
              <a:t>Closing Loop 2: Student downloads the homework, completes it, submits it by uploading it through App</a:t>
            </a:r>
          </a:p>
          <a:p>
            <a:r>
              <a:rPr lang="en-US" sz="1600" dirty="0">
                <a:latin typeface="Cambria" pitchFamily="18" charset="0"/>
                <a:ea typeface="Cambria" pitchFamily="18" charset="0"/>
              </a:rPr>
              <a:t>The teachers can access files submitted and uploaded by the students.</a:t>
            </a:r>
          </a:p>
          <a:p>
            <a:r>
              <a:rPr lang="en-US" sz="1600" dirty="0">
                <a:latin typeface="Cambria" pitchFamily="18" charset="0"/>
                <a:ea typeface="Cambria" pitchFamily="18" charset="0"/>
              </a:rPr>
              <a:t>Students can view the evaluated contents and the scores &amp; grading of the homework done by the teacher</a:t>
            </a:r>
          </a:p>
        </p:txBody>
      </p:sp>
      <p:sp>
        <p:nvSpPr>
          <p:cNvPr id="7" name="Slide Number Placeholder 6">
            <a:extLst>
              <a:ext uri="{FF2B5EF4-FFF2-40B4-BE49-F238E27FC236}">
                <a16:creationId xmlns:a16="http://schemas.microsoft.com/office/drawing/2014/main" id="{98212696-543F-054F-92D2-299FFD99AD2F}"/>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25</a:t>
            </a:fld>
            <a:endParaRPr lang="en-IN" dirty="0">
              <a:solidFill>
                <a:prstClr val="black">
                  <a:tint val="75000"/>
                </a:prstClr>
              </a:solidFill>
            </a:endParaRPr>
          </a:p>
        </p:txBody>
      </p:sp>
      <p:sp>
        <p:nvSpPr>
          <p:cNvPr id="2" name="Title 1"/>
          <p:cNvSpPr>
            <a:spLocks noGrp="1"/>
          </p:cNvSpPr>
          <p:nvPr>
            <p:ph type="title"/>
          </p:nvPr>
        </p:nvSpPr>
        <p:spPr>
          <a:xfrm>
            <a:off x="0" y="1"/>
            <a:ext cx="8412712" cy="925135"/>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Class Academic Functions</a:t>
            </a: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477000" y="80604"/>
            <a:ext cx="1745569" cy="763928"/>
          </a:xfrm>
          <a:prstGeom prst="rect">
            <a:avLst/>
          </a:prstGeom>
          <a:solidFill>
            <a:srgbClr val="99E8FF"/>
          </a:solidFill>
          <a:effectLst>
            <a:softEdge rad="0"/>
          </a:effectLst>
        </p:spPr>
        <p:txBody>
          <a:bodyPr vert="horz" lIns="91440" tIns="45720" rIns="91440" bIns="45720" rtlCol="0" anchor="ctr">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3399" y="2209800"/>
            <a:ext cx="4469923" cy="2971800"/>
          </a:xfrm>
          <a:prstGeom prst="rect">
            <a:avLst/>
          </a:prstGeom>
        </p:spPr>
      </p:pic>
    </p:spTree>
    <p:extLst>
      <p:ext uri="{BB962C8B-B14F-4D97-AF65-F5344CB8AC3E}">
        <p14:creationId xmlns:p14="http://schemas.microsoft.com/office/powerpoint/2010/main" val="76921947"/>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7396" y="1828800"/>
            <a:ext cx="3399218" cy="3967162"/>
          </a:xfrm>
        </p:spPr>
        <p:txBody>
          <a:bodyPr>
            <a:normAutofit/>
          </a:bodyPr>
          <a:lstStyle/>
          <a:p>
            <a:r>
              <a:rPr lang="en-US" sz="1600" dirty="0">
                <a:latin typeface="Cambria" pitchFamily="18" charset="0"/>
                <a:ea typeface="Cambria" pitchFamily="18" charset="0"/>
              </a:rPr>
              <a:t>A thoughtfully designed module that helps school teachers plan.</a:t>
            </a:r>
          </a:p>
          <a:p>
            <a:r>
              <a:rPr lang="en-US" sz="1600" dirty="0">
                <a:latin typeface="Cambria" pitchFamily="18" charset="0"/>
                <a:ea typeface="Cambria" pitchFamily="18" charset="0"/>
              </a:rPr>
              <a:t>And to complete their syllabus for each class while management has access to their progress to review, evaluate &amp; rate them.</a:t>
            </a:r>
          </a:p>
          <a:p>
            <a:endParaRPr lang="en-US" sz="1600" dirty="0">
              <a:latin typeface="Cambria" pitchFamily="18" charset="0"/>
              <a:ea typeface="Cambria" pitchFamily="18" charset="0"/>
            </a:endParaRPr>
          </a:p>
          <a:p>
            <a:r>
              <a:rPr lang="en-US" sz="1600" dirty="0">
                <a:latin typeface="Cambria" pitchFamily="18" charset="0"/>
                <a:ea typeface="Cambria" pitchFamily="18" charset="0"/>
              </a:rPr>
              <a:t>Syllabus planning allows the teachers to break down the entire curriculum into the number of lectures for each chapter or content.</a:t>
            </a:r>
          </a:p>
        </p:txBody>
      </p:sp>
      <p:sp>
        <p:nvSpPr>
          <p:cNvPr id="7" name="Slide Number Placeholder 6">
            <a:extLst>
              <a:ext uri="{FF2B5EF4-FFF2-40B4-BE49-F238E27FC236}">
                <a16:creationId xmlns:a16="http://schemas.microsoft.com/office/drawing/2014/main" id="{98212696-543F-054F-92D2-299FFD99AD2F}"/>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26</a:t>
            </a:fld>
            <a:endParaRPr lang="en-IN" dirty="0">
              <a:solidFill>
                <a:prstClr val="black">
                  <a:tint val="75000"/>
                </a:prstClr>
              </a:solidFill>
            </a:endParaRPr>
          </a:p>
        </p:txBody>
      </p:sp>
      <p:sp>
        <p:nvSpPr>
          <p:cNvPr id="2" name="Title 1"/>
          <p:cNvSpPr>
            <a:spLocks noGrp="1"/>
          </p:cNvSpPr>
          <p:nvPr>
            <p:ph type="title"/>
          </p:nvPr>
        </p:nvSpPr>
        <p:spPr>
          <a:xfrm>
            <a:off x="0" y="0"/>
            <a:ext cx="8412712" cy="925136"/>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Syllabus Planning</a:t>
            </a:r>
          </a:p>
        </p:txBody>
      </p:sp>
      <p:pic>
        <p:nvPicPr>
          <p:cNvPr id="6146" name="Picture 2" descr="image_not_f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1828800"/>
            <a:ext cx="4783919" cy="3657600"/>
          </a:xfrm>
          <a:prstGeom prst="rect">
            <a:avLst/>
          </a:prstGeom>
          <a:noFill/>
          <a:ln w="38100">
            <a:solidFill>
              <a:schemeClr val="tx1">
                <a:lumMod val="95000"/>
                <a:lumOff val="5000"/>
              </a:schemeClr>
            </a:solidFill>
          </a:ln>
          <a:extLst>
            <a:ext uri="{909E8E84-426E-40DD-AFC4-6F175D3DCCD1}">
              <a14:hiddenFill xmlns:a14="http://schemas.microsoft.com/office/drawing/2010/main">
                <a:solidFill>
                  <a:srgbClr val="FFFFFF"/>
                </a:solidFill>
              </a14:hiddenFill>
            </a:ext>
          </a:extLst>
        </p:spPr>
      </p:pic>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477000" y="80603"/>
            <a:ext cx="1745569" cy="763928"/>
          </a:xfrm>
          <a:prstGeom prst="rect">
            <a:avLst/>
          </a:prstGeom>
          <a:solidFill>
            <a:srgbClr val="99E8FF"/>
          </a:solidFill>
          <a:effectLst>
            <a:softEdge rad="0"/>
          </a:effectLst>
        </p:spPr>
        <p:txBody>
          <a:bodyPr vert="horz" lIns="91440" tIns="45720" rIns="91440" bIns="45720" rtlCol="0" anchor="ctr">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Tree>
    <p:extLst>
      <p:ext uri="{BB962C8B-B14F-4D97-AF65-F5344CB8AC3E}">
        <p14:creationId xmlns:p14="http://schemas.microsoft.com/office/powerpoint/2010/main" val="1402157927"/>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7395" y="1825625"/>
            <a:ext cx="8208405" cy="4422776"/>
          </a:xfrm>
        </p:spPr>
        <p:txBody>
          <a:bodyPr>
            <a:normAutofit fontScale="92500" lnSpcReduction="20000"/>
          </a:bodyPr>
          <a:lstStyle/>
          <a:p>
            <a:pPr marL="0" indent="0">
              <a:buNone/>
            </a:pPr>
            <a:r>
              <a:rPr lang="en-US" sz="2000" b="1" dirty="0">
                <a:solidFill>
                  <a:schemeClr val="accent1">
                    <a:lumMod val="75000"/>
                  </a:schemeClr>
                </a:solidFill>
                <a:latin typeface="Cambria" pitchFamily="18" charset="0"/>
                <a:ea typeface="Cambria" pitchFamily="18" charset="0"/>
              </a:rPr>
              <a:t>The Unit and lesson planning form the bedrock of syllabus planning. The lesson planning aggregated up to form the syllabus plan for the year.</a:t>
            </a:r>
          </a:p>
          <a:p>
            <a:pPr marL="0" indent="0">
              <a:buNone/>
            </a:pPr>
            <a:endParaRPr lang="en-US" sz="2000" b="1" dirty="0">
              <a:solidFill>
                <a:schemeClr val="accent1">
                  <a:lumMod val="75000"/>
                </a:schemeClr>
              </a:solidFill>
              <a:latin typeface="Cambria" pitchFamily="18" charset="0"/>
              <a:ea typeface="Cambria" pitchFamily="18" charset="0"/>
            </a:endParaRPr>
          </a:p>
          <a:p>
            <a:pPr>
              <a:lnSpc>
                <a:spcPct val="110000"/>
              </a:lnSpc>
            </a:pPr>
            <a:r>
              <a:rPr lang="en-US" sz="1900" b="1" dirty="0">
                <a:solidFill>
                  <a:schemeClr val="accent1">
                    <a:lumMod val="75000"/>
                  </a:schemeClr>
                </a:solidFill>
                <a:latin typeface="Cambria" pitchFamily="18" charset="0"/>
                <a:ea typeface="Cambria" pitchFamily="18" charset="0"/>
              </a:rPr>
              <a:t>Meticulous &amp; Rigorous:</a:t>
            </a:r>
            <a:br>
              <a:rPr lang="en-US" sz="1800" dirty="0">
                <a:latin typeface="Cambria" pitchFamily="18" charset="0"/>
                <a:ea typeface="Cambria" pitchFamily="18" charset="0"/>
              </a:rPr>
            </a:br>
            <a:r>
              <a:rPr lang="en-US" sz="1700" dirty="0">
                <a:latin typeface="Cambria" pitchFamily="18" charset="0"/>
                <a:ea typeface="Cambria" pitchFamily="18" charset="0"/>
              </a:rPr>
              <a:t>Our system provides rigorous and detailed Unit &amp; lesson planning to be drawn by teachers by filling up objective data points and crisp, taut instructional objectives, actual teaching Outcomes vs the planned teaching goals for each topic/chapter.</a:t>
            </a:r>
          </a:p>
          <a:p>
            <a:pPr>
              <a:lnSpc>
                <a:spcPct val="110000"/>
              </a:lnSpc>
            </a:pPr>
            <a:r>
              <a:rPr lang="en-US" sz="1900" b="1" dirty="0">
                <a:solidFill>
                  <a:schemeClr val="accent1">
                    <a:lumMod val="75000"/>
                  </a:schemeClr>
                </a:solidFill>
                <a:latin typeface="Cambria" pitchFamily="18" charset="0"/>
                <a:ea typeface="Cambria" pitchFamily="18" charset="0"/>
              </a:rPr>
              <a:t>Defined timelines:</a:t>
            </a:r>
            <a:br>
              <a:rPr lang="en-US" sz="1800" dirty="0">
                <a:latin typeface="Cambria" pitchFamily="18" charset="0"/>
                <a:ea typeface="Cambria" pitchFamily="18" charset="0"/>
              </a:rPr>
            </a:br>
            <a:r>
              <a:rPr lang="en-US" sz="1700" dirty="0">
                <a:latin typeface="Cambria" pitchFamily="18" charset="0"/>
                <a:ea typeface="Cambria" pitchFamily="18" charset="0"/>
              </a:rPr>
              <a:t>The timelines and dates are defined to complete instructional objectives, making them time-bound and effective.</a:t>
            </a:r>
          </a:p>
          <a:p>
            <a:pPr>
              <a:lnSpc>
                <a:spcPct val="110000"/>
              </a:lnSpc>
            </a:pPr>
            <a:r>
              <a:rPr lang="en-US" sz="1900" b="1" dirty="0">
                <a:solidFill>
                  <a:schemeClr val="accent1">
                    <a:lumMod val="75000"/>
                  </a:schemeClr>
                </a:solidFill>
                <a:latin typeface="Cambria" pitchFamily="18" charset="0"/>
                <a:ea typeface="Cambria" pitchFamily="18" charset="0"/>
              </a:rPr>
              <a:t>Follow-up Alerts &amp; Reminders</a:t>
            </a:r>
            <a:br>
              <a:rPr lang="en-US" sz="1800" dirty="0">
                <a:latin typeface="Cambria" pitchFamily="18" charset="0"/>
                <a:ea typeface="Cambria" pitchFamily="18" charset="0"/>
              </a:rPr>
            </a:br>
            <a:r>
              <a:rPr lang="en-US" sz="1700" dirty="0">
                <a:latin typeface="Cambria" pitchFamily="18" charset="0"/>
                <a:ea typeface="Cambria" pitchFamily="18" charset="0"/>
              </a:rPr>
              <a:t>The follow-up alerts and reminders can be inbuilt as a custom requirement for the school.</a:t>
            </a:r>
          </a:p>
          <a:p>
            <a:pPr>
              <a:lnSpc>
                <a:spcPct val="110000"/>
              </a:lnSpc>
            </a:pPr>
            <a:r>
              <a:rPr lang="en-US" sz="1900" b="1" dirty="0">
                <a:solidFill>
                  <a:schemeClr val="accent1">
                    <a:lumMod val="75000"/>
                  </a:schemeClr>
                </a:solidFill>
                <a:latin typeface="Cambria" pitchFamily="18" charset="0"/>
                <a:ea typeface="Cambria" pitchFamily="18" charset="0"/>
              </a:rPr>
              <a:t>Multi-level review</a:t>
            </a:r>
            <a:br>
              <a:rPr lang="en-US" sz="1800" dirty="0">
                <a:latin typeface="Cambria" pitchFamily="18" charset="0"/>
                <a:ea typeface="Cambria" pitchFamily="18" charset="0"/>
              </a:rPr>
            </a:br>
            <a:r>
              <a:rPr lang="en-US" sz="1700" dirty="0">
                <a:latin typeface="Cambria" pitchFamily="18" charset="0"/>
                <a:ea typeface="Cambria" pitchFamily="18" charset="0"/>
              </a:rPr>
              <a:t>The multi-level review &amp; monitoring (by Coordinator, Subject HOD and Principal) of each teacher's lesson planning and execution renders this process even more productive.</a:t>
            </a:r>
          </a:p>
        </p:txBody>
      </p:sp>
      <p:sp>
        <p:nvSpPr>
          <p:cNvPr id="7" name="Slide Number Placeholder 6">
            <a:extLst>
              <a:ext uri="{FF2B5EF4-FFF2-40B4-BE49-F238E27FC236}">
                <a16:creationId xmlns:a16="http://schemas.microsoft.com/office/drawing/2014/main" id="{98212696-543F-054F-92D2-299FFD99AD2F}"/>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27</a:t>
            </a:fld>
            <a:endParaRPr lang="en-IN" dirty="0">
              <a:solidFill>
                <a:prstClr val="black">
                  <a:tint val="75000"/>
                </a:prstClr>
              </a:solidFill>
            </a:endParaRPr>
          </a:p>
        </p:txBody>
      </p:sp>
      <p:sp>
        <p:nvSpPr>
          <p:cNvPr id="2" name="Title 1"/>
          <p:cNvSpPr>
            <a:spLocks noGrp="1"/>
          </p:cNvSpPr>
          <p:nvPr>
            <p:ph type="title"/>
          </p:nvPr>
        </p:nvSpPr>
        <p:spPr>
          <a:xfrm>
            <a:off x="0" y="0"/>
            <a:ext cx="8305800" cy="925136"/>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Unit &amp; Lesson Planning</a:t>
            </a: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477000" y="118624"/>
            <a:ext cx="1745569" cy="763928"/>
          </a:xfrm>
          <a:prstGeom prst="rect">
            <a:avLst/>
          </a:prstGeom>
          <a:solidFill>
            <a:srgbClr val="99E8FF"/>
          </a:solidFill>
          <a:effectLst>
            <a:softEdge rad="0"/>
          </a:effectLst>
        </p:spPr>
        <p:txBody>
          <a:bodyPr vert="horz" lIns="91440" tIns="45720" rIns="91440" bIns="45720" rtlCol="0" anchor="ctr">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Tree>
    <p:extLst>
      <p:ext uri="{BB962C8B-B14F-4D97-AF65-F5344CB8AC3E}">
        <p14:creationId xmlns:p14="http://schemas.microsoft.com/office/powerpoint/2010/main" val="1301488497"/>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464" y="1812746"/>
            <a:ext cx="4759336" cy="4351338"/>
          </a:xfrm>
        </p:spPr>
        <p:txBody>
          <a:bodyPr>
            <a:normAutofit/>
          </a:bodyPr>
          <a:lstStyle/>
          <a:p>
            <a:r>
              <a:rPr lang="en-US" sz="1600" dirty="0">
                <a:latin typeface="Cambria" pitchFamily="18" charset="0"/>
                <a:ea typeface="Cambria" pitchFamily="18" charset="0"/>
              </a:rPr>
              <a:t>Get Ready to Print files for Report Card - automatically for CBSE or any other board as per your requirements</a:t>
            </a:r>
          </a:p>
          <a:p>
            <a:r>
              <a:rPr lang="en-US" sz="1600" dirty="0">
                <a:latin typeface="Cambria" pitchFamily="18" charset="0"/>
                <a:ea typeface="Cambria" pitchFamily="18" charset="0"/>
              </a:rPr>
              <a:t>Ability to take your 'Detailed Report Card' online through our technically superior Coding team to deliver automated Report cards as per CBSE specification</a:t>
            </a:r>
          </a:p>
        </p:txBody>
      </p:sp>
      <p:sp>
        <p:nvSpPr>
          <p:cNvPr id="7" name="Slide Number Placeholder 6">
            <a:extLst>
              <a:ext uri="{FF2B5EF4-FFF2-40B4-BE49-F238E27FC236}">
                <a16:creationId xmlns:a16="http://schemas.microsoft.com/office/drawing/2014/main" id="{73C7E265-392D-2243-BB2E-2267201C6949}"/>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28</a:t>
            </a:fld>
            <a:endParaRPr lang="en-IN" dirty="0">
              <a:solidFill>
                <a:prstClr val="black">
                  <a:tint val="75000"/>
                </a:prstClr>
              </a:solidFill>
            </a:endParaRPr>
          </a:p>
        </p:txBody>
      </p:sp>
      <p:sp>
        <p:nvSpPr>
          <p:cNvPr id="2" name="Title 1"/>
          <p:cNvSpPr>
            <a:spLocks noGrp="1"/>
          </p:cNvSpPr>
          <p:nvPr>
            <p:ph type="title"/>
          </p:nvPr>
        </p:nvSpPr>
        <p:spPr>
          <a:xfrm>
            <a:off x="-1" y="1"/>
            <a:ext cx="8382001" cy="850006"/>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Report Card Automation</a:t>
            </a:r>
          </a:p>
        </p:txBody>
      </p:sp>
      <p:sp>
        <p:nvSpPr>
          <p:cNvPr id="8" name="Text Placeholder 2">
            <a:extLst>
              <a:ext uri="{FF2B5EF4-FFF2-40B4-BE49-F238E27FC236}">
                <a16:creationId xmlns:a16="http://schemas.microsoft.com/office/drawing/2014/main" id="{F6B9B832-373B-2349-A2BB-C43C5124569D}"/>
              </a:ext>
            </a:extLst>
          </p:cNvPr>
          <p:cNvSpPr txBox="1">
            <a:spLocks/>
          </p:cNvSpPr>
          <p:nvPr/>
        </p:nvSpPr>
        <p:spPr>
          <a:xfrm>
            <a:off x="6335063" y="160134"/>
            <a:ext cx="1745569" cy="6372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pic>
        <p:nvPicPr>
          <p:cNvPr id="9218" name="Picture 2" descr="image_not_foun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5258" y="1905000"/>
            <a:ext cx="3581401" cy="3581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5504715"/>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981200"/>
            <a:ext cx="4550802" cy="4267200"/>
          </a:xfrm>
        </p:spPr>
        <p:txBody>
          <a:bodyPr>
            <a:noAutofit/>
          </a:bodyPr>
          <a:lstStyle/>
          <a:p>
            <a:pPr marL="0" indent="0">
              <a:buNone/>
            </a:pPr>
            <a:r>
              <a:rPr lang="en-US" sz="1800" b="1" dirty="0">
                <a:solidFill>
                  <a:schemeClr val="accent1">
                    <a:lumMod val="75000"/>
                  </a:schemeClr>
                </a:solidFill>
                <a:latin typeface="Cambria" pitchFamily="18" charset="0"/>
                <a:ea typeface="Cambria" pitchFamily="18" charset="0"/>
              </a:rPr>
              <a:t>Online Testing</a:t>
            </a:r>
          </a:p>
          <a:p>
            <a:r>
              <a:rPr lang="en-US" sz="1600" dirty="0">
                <a:latin typeface="Cambria" pitchFamily="18" charset="0"/>
                <a:ea typeface="Cambria" pitchFamily="18" charset="0"/>
              </a:rPr>
              <a:t>Seamless, intuitive &amp; easy-to-use platform for creating and administering timed weekly class tests.</a:t>
            </a:r>
          </a:p>
          <a:p>
            <a:r>
              <a:rPr lang="en-US" sz="1600" dirty="0">
                <a:latin typeface="Cambria" pitchFamily="18" charset="0"/>
                <a:ea typeface="Cambria" pitchFamily="18" charset="0"/>
              </a:rPr>
              <a:t>Provides support for the various modes of testing MCQs,descriptive &amp; reading comprehension.</a:t>
            </a:r>
          </a:p>
          <a:p>
            <a:pPr marL="0" indent="0">
              <a:buNone/>
            </a:pPr>
            <a:r>
              <a:rPr lang="en-US" sz="1800" b="1" dirty="0">
                <a:solidFill>
                  <a:schemeClr val="accent1">
                    <a:lumMod val="75000"/>
                  </a:schemeClr>
                </a:solidFill>
                <a:latin typeface="Cambria" pitchFamily="18" charset="0"/>
                <a:ea typeface="Cambria" pitchFamily="18" charset="0"/>
              </a:rPr>
              <a:t>Evaluation &amp; Grading</a:t>
            </a:r>
          </a:p>
          <a:p>
            <a:r>
              <a:rPr lang="en-US" sz="1600" dirty="0">
                <a:latin typeface="Cambria" pitchFamily="18" charset="0"/>
                <a:ea typeface="Cambria" pitchFamily="18" charset="0"/>
              </a:rPr>
              <a:t>Immediate evaluation based on pre-fed 'correct' answers along with features like screen-time &amp; concept knowledge-level analysis.</a:t>
            </a:r>
          </a:p>
          <a:p>
            <a:r>
              <a:rPr lang="en-US" sz="1600" dirty="0">
                <a:latin typeface="Cambria" pitchFamily="18" charset="0"/>
                <a:ea typeface="Cambria" pitchFamily="18" charset="0"/>
              </a:rPr>
              <a:t>Tests reinforce &amp; consolidate weekly learnings &amp; induce higher engagement from students towards the subject matter.</a:t>
            </a:r>
          </a:p>
          <a:p>
            <a:pPr marL="0" indent="0">
              <a:buNone/>
            </a:pPr>
            <a:br>
              <a:rPr lang="en-US" sz="1400" b="1" dirty="0">
                <a:solidFill>
                  <a:schemeClr val="accent1">
                    <a:lumMod val="50000"/>
                  </a:schemeClr>
                </a:solidFill>
                <a:latin typeface="Cambria" pitchFamily="18" charset="0"/>
                <a:ea typeface="Cambria" pitchFamily="18" charset="0"/>
              </a:rPr>
            </a:br>
            <a:endParaRPr lang="en-IN" sz="1400" b="1" dirty="0">
              <a:solidFill>
                <a:schemeClr val="accent1">
                  <a:lumMod val="50000"/>
                </a:schemeClr>
              </a:solidFill>
              <a:latin typeface="Cambria" pitchFamily="18" charset="0"/>
              <a:ea typeface="Cambria" pitchFamily="18" charset="0"/>
            </a:endParaRPr>
          </a:p>
        </p:txBody>
      </p:sp>
      <p:sp>
        <p:nvSpPr>
          <p:cNvPr id="7" name="Slide Number Placeholder 6">
            <a:extLst>
              <a:ext uri="{FF2B5EF4-FFF2-40B4-BE49-F238E27FC236}">
                <a16:creationId xmlns:a16="http://schemas.microsoft.com/office/drawing/2014/main" id="{2252255D-C20C-D949-8C0D-A9BEFD4CCB68}"/>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29</a:t>
            </a:fld>
            <a:endParaRPr lang="en-IN" dirty="0">
              <a:solidFill>
                <a:prstClr val="black">
                  <a:tint val="75000"/>
                </a:prstClr>
              </a:solidFill>
            </a:endParaRPr>
          </a:p>
        </p:txBody>
      </p:sp>
      <p:sp>
        <p:nvSpPr>
          <p:cNvPr id="2" name="Title 1"/>
          <p:cNvSpPr>
            <a:spLocks noGrp="1"/>
          </p:cNvSpPr>
          <p:nvPr>
            <p:ph type="title"/>
          </p:nvPr>
        </p:nvSpPr>
        <p:spPr>
          <a:xfrm>
            <a:off x="0" y="0"/>
            <a:ext cx="8394649" cy="850007"/>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Online Testing &amp; Analytics(1/3)</a:t>
            </a:r>
          </a:p>
        </p:txBody>
      </p:sp>
      <p:pic>
        <p:nvPicPr>
          <p:cNvPr id="7170" name="Picture 2" descr="image_not_f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8405" y="1981200"/>
            <a:ext cx="4151588" cy="4158535"/>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553200" y="118290"/>
            <a:ext cx="1745569" cy="601621"/>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
        <p:nvSpPr>
          <p:cNvPr id="4" name="TextBox 3"/>
          <p:cNvSpPr txBox="1"/>
          <p:nvPr/>
        </p:nvSpPr>
        <p:spPr>
          <a:xfrm>
            <a:off x="152400" y="990600"/>
            <a:ext cx="8686800" cy="1200329"/>
          </a:xfrm>
          <a:prstGeom prst="rect">
            <a:avLst/>
          </a:prstGeom>
          <a:noFill/>
        </p:spPr>
        <p:txBody>
          <a:bodyPr wrap="square" rtlCol="0">
            <a:spAutoFit/>
          </a:bodyPr>
          <a:lstStyle/>
          <a:p>
            <a:r>
              <a:rPr lang="en-US" dirty="0">
                <a:solidFill>
                  <a:schemeClr val="accent1">
                    <a:lumMod val="75000"/>
                  </a:schemeClr>
                </a:solidFill>
                <a:latin typeface="Cambria" pitchFamily="18" charset="0"/>
                <a:ea typeface="Cambria" pitchFamily="18" charset="0"/>
              </a:rPr>
              <a:t>There are numerous compelling reasons for the best school to partner with us and taste our services first hand. Some of the most promising premises to engage with us are categorized under 4 broad heads as below:</a:t>
            </a:r>
          </a:p>
          <a:p>
            <a:endParaRPr lang="en-US" dirty="0"/>
          </a:p>
        </p:txBody>
      </p:sp>
    </p:spTree>
    <p:extLst>
      <p:ext uri="{BB962C8B-B14F-4D97-AF65-F5344CB8AC3E}">
        <p14:creationId xmlns:p14="http://schemas.microsoft.com/office/powerpoint/2010/main" val="2356378085"/>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49798" y="1981200"/>
            <a:ext cx="4246002" cy="4572000"/>
          </a:xfrm>
        </p:spPr>
        <p:txBody>
          <a:bodyPr>
            <a:noAutofit/>
          </a:bodyPr>
          <a:lstStyle/>
          <a:p>
            <a:pPr marL="0" indent="0">
              <a:buNone/>
            </a:pPr>
            <a:r>
              <a:rPr lang="en-US" sz="1800" b="1" dirty="0">
                <a:solidFill>
                  <a:schemeClr val="accent1">
                    <a:lumMod val="75000"/>
                  </a:schemeClr>
                </a:solidFill>
                <a:latin typeface="Cambria" pitchFamily="18" charset="0"/>
                <a:ea typeface="Cambria" pitchFamily="18" charset="0"/>
              </a:rPr>
              <a:t>Online Question Repository</a:t>
            </a:r>
          </a:p>
          <a:p>
            <a:r>
              <a:rPr lang="en-US" sz="1600" dirty="0">
                <a:latin typeface="Cambria" pitchFamily="18" charset="0"/>
                <a:ea typeface="Cambria" pitchFamily="18" charset="0"/>
              </a:rPr>
              <a:t>Rich, powerful and useful compilation of question repository that can be supplemented with locate teacher inputs</a:t>
            </a:r>
          </a:p>
          <a:p>
            <a:pPr marL="0" indent="0">
              <a:buNone/>
            </a:pPr>
            <a:r>
              <a:rPr lang="en-US" sz="1800" b="1" dirty="0">
                <a:solidFill>
                  <a:schemeClr val="accent1">
                    <a:lumMod val="75000"/>
                  </a:schemeClr>
                </a:solidFill>
                <a:latin typeface="Cambria" pitchFamily="18" charset="0"/>
                <a:ea typeface="Cambria" pitchFamily="18" charset="0"/>
              </a:rPr>
              <a:t>Multivariate Attributes of questions</a:t>
            </a:r>
          </a:p>
          <a:p>
            <a:r>
              <a:rPr lang="en-US" sz="1600" dirty="0">
                <a:latin typeface="Cambria" pitchFamily="18" charset="0"/>
                <a:ea typeface="Cambria" pitchFamily="18" charset="0"/>
              </a:rPr>
              <a:t>Ability to assign multiple question attributes to a single question like; subject category, numerical, descriptive, conceptual</a:t>
            </a:r>
          </a:p>
          <a:p>
            <a:pPr marL="0" indent="0">
              <a:buNone/>
            </a:pPr>
            <a:r>
              <a:rPr lang="en-US" sz="1600" b="1" dirty="0">
                <a:solidFill>
                  <a:schemeClr val="accent1">
                    <a:lumMod val="75000"/>
                  </a:schemeClr>
                </a:solidFill>
                <a:latin typeface="Cambria" pitchFamily="18" charset="0"/>
                <a:ea typeface="Cambria" pitchFamily="18" charset="0"/>
              </a:rPr>
              <a:t>Question Type</a:t>
            </a:r>
          </a:p>
          <a:p>
            <a:r>
              <a:rPr lang="en-US" sz="1600" dirty="0">
                <a:latin typeface="Cambria" pitchFamily="18" charset="0"/>
                <a:ea typeface="Cambria" pitchFamily="18" charset="0"/>
              </a:rPr>
              <a:t>Ability to add multiple question types - Fill in the blanks, Match the following, choose the righty option, multiple selection etc.</a:t>
            </a:r>
          </a:p>
          <a:p>
            <a:pPr marL="0" indent="0">
              <a:buNone/>
            </a:pPr>
            <a:r>
              <a:rPr lang="en-US" sz="1800" b="1" dirty="0">
                <a:solidFill>
                  <a:schemeClr val="accent1">
                    <a:lumMod val="75000"/>
                  </a:schemeClr>
                </a:solidFill>
                <a:latin typeface="Cambria" pitchFamily="18" charset="0"/>
                <a:ea typeface="Cambria" pitchFamily="18" charset="0"/>
              </a:rPr>
              <a:t>Attribute Based analytics</a:t>
            </a:r>
          </a:p>
          <a:p>
            <a:r>
              <a:rPr lang="en-US" sz="1600" dirty="0">
                <a:latin typeface="Cambria" pitchFamily="18" charset="0"/>
                <a:ea typeface="Cambria" pitchFamily="18" charset="0"/>
              </a:rPr>
              <a:t>Our algorithm combines the attributes with exam performance variables like accuracy, time spent, exam fatigue etc. to give rich insights</a:t>
            </a:r>
          </a:p>
          <a:p>
            <a:pPr marL="0" indent="0">
              <a:buNone/>
            </a:pPr>
            <a:br>
              <a:rPr lang="en-US" dirty="0"/>
            </a:br>
            <a:endParaRPr lang="en-US" sz="2000" b="1" dirty="0">
              <a:solidFill>
                <a:schemeClr val="accent1">
                  <a:lumMod val="75000"/>
                </a:schemeClr>
              </a:solidFill>
              <a:latin typeface="Cambria" pitchFamily="18" charset="0"/>
              <a:ea typeface="Cambria" pitchFamily="18" charset="0"/>
            </a:endParaRPr>
          </a:p>
          <a:p>
            <a:pPr marL="0" indent="0">
              <a:buNone/>
            </a:pPr>
            <a:endParaRPr lang="en-IN" sz="1400" b="1" dirty="0">
              <a:solidFill>
                <a:schemeClr val="accent1">
                  <a:lumMod val="50000"/>
                </a:schemeClr>
              </a:solidFill>
              <a:latin typeface="Cambria" pitchFamily="18" charset="0"/>
              <a:ea typeface="Cambria" pitchFamily="18" charset="0"/>
            </a:endParaRPr>
          </a:p>
        </p:txBody>
      </p:sp>
      <p:sp>
        <p:nvSpPr>
          <p:cNvPr id="7" name="Slide Number Placeholder 6">
            <a:extLst>
              <a:ext uri="{FF2B5EF4-FFF2-40B4-BE49-F238E27FC236}">
                <a16:creationId xmlns:a16="http://schemas.microsoft.com/office/drawing/2014/main" id="{2252255D-C20C-D949-8C0D-A9BEFD4CCB68}"/>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30</a:t>
            </a:fld>
            <a:endParaRPr lang="en-IN" dirty="0">
              <a:solidFill>
                <a:prstClr val="black">
                  <a:tint val="75000"/>
                </a:prstClr>
              </a:solidFill>
            </a:endParaRPr>
          </a:p>
        </p:txBody>
      </p:sp>
      <p:sp>
        <p:nvSpPr>
          <p:cNvPr id="2" name="Title 1"/>
          <p:cNvSpPr>
            <a:spLocks noGrp="1"/>
          </p:cNvSpPr>
          <p:nvPr>
            <p:ph type="title"/>
          </p:nvPr>
        </p:nvSpPr>
        <p:spPr>
          <a:xfrm>
            <a:off x="0" y="0"/>
            <a:ext cx="8394649" cy="850007"/>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Online Testing &amp; Analytics(2/3)</a:t>
            </a: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553200" y="118290"/>
            <a:ext cx="1745569" cy="601621"/>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2133600"/>
            <a:ext cx="4267201" cy="4114800"/>
          </a:xfrm>
          <a:prstGeom prst="rect">
            <a:avLst/>
          </a:prstGeom>
        </p:spPr>
      </p:pic>
      <p:sp>
        <p:nvSpPr>
          <p:cNvPr id="5" name="TextBox 4"/>
          <p:cNvSpPr txBox="1"/>
          <p:nvPr/>
        </p:nvSpPr>
        <p:spPr>
          <a:xfrm>
            <a:off x="304800" y="1242536"/>
            <a:ext cx="7467600" cy="738664"/>
          </a:xfrm>
          <a:prstGeom prst="rect">
            <a:avLst/>
          </a:prstGeom>
          <a:noFill/>
        </p:spPr>
        <p:txBody>
          <a:bodyPr wrap="square" rtlCol="0">
            <a:spAutoFit/>
          </a:bodyPr>
          <a:lstStyle/>
          <a:p>
            <a:r>
              <a:rPr lang="en-US" sz="2400" b="1" dirty="0">
                <a:solidFill>
                  <a:schemeClr val="accent1">
                    <a:lumMod val="75000"/>
                  </a:schemeClr>
                </a:solidFill>
                <a:latin typeface="Cambria" pitchFamily="18" charset="0"/>
                <a:ea typeface="Cambria" pitchFamily="18" charset="0"/>
              </a:rPr>
              <a:t>Analytics Multivariate Analysis</a:t>
            </a:r>
          </a:p>
          <a:p>
            <a:endParaRPr lang="en-US" dirty="0"/>
          </a:p>
        </p:txBody>
      </p:sp>
    </p:spTree>
    <p:extLst>
      <p:ext uri="{BB962C8B-B14F-4D97-AF65-F5344CB8AC3E}">
        <p14:creationId xmlns:p14="http://schemas.microsoft.com/office/powerpoint/2010/main" val="627393960"/>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7398" y="1465020"/>
            <a:ext cx="4779402" cy="4707179"/>
          </a:xfrm>
        </p:spPr>
        <p:txBody>
          <a:bodyPr>
            <a:noAutofit/>
          </a:bodyPr>
          <a:lstStyle/>
          <a:p>
            <a:pPr marL="0" indent="0">
              <a:buNone/>
            </a:pPr>
            <a:endParaRPr lang="en-US" sz="2000" b="1" dirty="0">
              <a:solidFill>
                <a:schemeClr val="accent1">
                  <a:lumMod val="75000"/>
                </a:schemeClr>
              </a:solidFill>
              <a:latin typeface="Cambria" pitchFamily="18" charset="0"/>
              <a:ea typeface="Cambria" pitchFamily="18" charset="0"/>
            </a:endParaRPr>
          </a:p>
          <a:p>
            <a:pPr marL="0" indent="0">
              <a:buNone/>
            </a:pPr>
            <a:r>
              <a:rPr lang="en-US" sz="2400" b="1" dirty="0">
                <a:solidFill>
                  <a:schemeClr val="accent1">
                    <a:lumMod val="75000"/>
                  </a:schemeClr>
                </a:solidFill>
                <a:latin typeface="Cambria" pitchFamily="18" charset="0"/>
                <a:ea typeface="Cambria" pitchFamily="18" charset="0"/>
              </a:rPr>
              <a:t>Randomization of test questions</a:t>
            </a:r>
          </a:p>
          <a:p>
            <a:pPr marL="0" indent="0">
              <a:buNone/>
            </a:pPr>
            <a:r>
              <a:rPr lang="en-US" sz="1800" b="1" dirty="0">
                <a:solidFill>
                  <a:schemeClr val="accent1">
                    <a:lumMod val="75000"/>
                  </a:schemeClr>
                </a:solidFill>
                <a:latin typeface="Cambria" pitchFamily="18" charset="0"/>
                <a:ea typeface="Cambria" pitchFamily="18" charset="0"/>
              </a:rPr>
              <a:t>Post Test Analytics - Diagnostic Report</a:t>
            </a:r>
          </a:p>
          <a:p>
            <a:r>
              <a:rPr lang="en-US" sz="1600" dirty="0">
                <a:latin typeface="Cambria" pitchFamily="18" charset="0"/>
                <a:ea typeface="Cambria" pitchFamily="18" charset="0"/>
              </a:rPr>
              <a:t>Actionable insights from Cross-tabbing, based on the performance diagnosed in the test and precise areas of improvement identified</a:t>
            </a:r>
          </a:p>
          <a:p>
            <a:pPr marL="0" indent="0">
              <a:buNone/>
            </a:pPr>
            <a:r>
              <a:rPr lang="en-US" sz="1800" b="1" dirty="0">
                <a:solidFill>
                  <a:schemeClr val="accent1">
                    <a:lumMod val="75000"/>
                  </a:schemeClr>
                </a:solidFill>
                <a:latin typeface="Cambria" pitchFamily="18" charset="0"/>
                <a:ea typeface="Cambria" pitchFamily="18" charset="0"/>
              </a:rPr>
              <a:t>Screen Behaviour</a:t>
            </a:r>
          </a:p>
          <a:p>
            <a:r>
              <a:rPr lang="en-US" sz="1600" dirty="0">
                <a:latin typeface="Cambria" pitchFamily="18" charset="0"/>
                <a:ea typeface="Cambria" pitchFamily="18" charset="0"/>
              </a:rPr>
              <a:t>Candidate Behaviour on screen while answering questions can be identified for deeper insights, time spent on question (screen), to &amp; from movement over question</a:t>
            </a:r>
          </a:p>
          <a:p>
            <a:pPr marL="0" indent="0">
              <a:buNone/>
            </a:pPr>
            <a:r>
              <a:rPr lang="en-US" sz="1800" b="1" dirty="0">
                <a:solidFill>
                  <a:schemeClr val="accent1">
                    <a:lumMod val="75000"/>
                  </a:schemeClr>
                </a:solidFill>
                <a:latin typeface="Cambria" pitchFamily="18" charset="0"/>
                <a:ea typeface="Cambria" pitchFamily="18" charset="0"/>
              </a:rPr>
              <a:t>Instant Result computation</a:t>
            </a:r>
          </a:p>
          <a:p>
            <a:r>
              <a:rPr lang="en-US" sz="1600" dirty="0">
                <a:latin typeface="Cambria" pitchFamily="18" charset="0"/>
                <a:ea typeface="Cambria" pitchFamily="18" charset="0"/>
              </a:rPr>
              <a:t>Instant Results with drill down options enables quick devision making . Descriptive reports with actionable insights</a:t>
            </a:r>
          </a:p>
          <a:p>
            <a:pPr marL="0" indent="0">
              <a:buNone/>
            </a:pPr>
            <a:endParaRPr lang="en-US" sz="2000" b="1" dirty="0">
              <a:solidFill>
                <a:schemeClr val="accent1">
                  <a:lumMod val="75000"/>
                </a:schemeClr>
              </a:solidFill>
              <a:latin typeface="Cambria" pitchFamily="18" charset="0"/>
              <a:ea typeface="Cambria" pitchFamily="18" charset="0"/>
            </a:endParaRPr>
          </a:p>
          <a:p>
            <a:pPr marL="0" indent="0">
              <a:buNone/>
            </a:pPr>
            <a:endParaRPr lang="en-IN" sz="1400" b="1" dirty="0">
              <a:solidFill>
                <a:schemeClr val="accent1">
                  <a:lumMod val="50000"/>
                </a:schemeClr>
              </a:solidFill>
              <a:latin typeface="Cambria" pitchFamily="18" charset="0"/>
              <a:ea typeface="Cambria" pitchFamily="18" charset="0"/>
            </a:endParaRPr>
          </a:p>
        </p:txBody>
      </p:sp>
      <p:sp>
        <p:nvSpPr>
          <p:cNvPr id="7" name="Slide Number Placeholder 6">
            <a:extLst>
              <a:ext uri="{FF2B5EF4-FFF2-40B4-BE49-F238E27FC236}">
                <a16:creationId xmlns:a16="http://schemas.microsoft.com/office/drawing/2014/main" id="{2252255D-C20C-D949-8C0D-A9BEFD4CCB68}"/>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31</a:t>
            </a:fld>
            <a:endParaRPr lang="en-IN" dirty="0">
              <a:solidFill>
                <a:prstClr val="black">
                  <a:tint val="75000"/>
                </a:prstClr>
              </a:solidFill>
            </a:endParaRPr>
          </a:p>
        </p:txBody>
      </p:sp>
      <p:sp>
        <p:nvSpPr>
          <p:cNvPr id="2" name="Title 1"/>
          <p:cNvSpPr>
            <a:spLocks noGrp="1"/>
          </p:cNvSpPr>
          <p:nvPr>
            <p:ph type="title"/>
          </p:nvPr>
        </p:nvSpPr>
        <p:spPr>
          <a:xfrm>
            <a:off x="0" y="0"/>
            <a:ext cx="8394649" cy="850007"/>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Online Testing &amp; Analytics(3/3)</a:t>
            </a: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553200" y="118290"/>
            <a:ext cx="1745569" cy="601621"/>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3097" y="2819400"/>
            <a:ext cx="4139231" cy="2286000"/>
          </a:xfrm>
          <a:prstGeom prst="rect">
            <a:avLst/>
          </a:prstGeom>
        </p:spPr>
      </p:pic>
    </p:spTree>
    <p:extLst>
      <p:ext uri="{BB962C8B-B14F-4D97-AF65-F5344CB8AC3E}">
        <p14:creationId xmlns:p14="http://schemas.microsoft.com/office/powerpoint/2010/main" val="333209870"/>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97398" y="1465020"/>
            <a:ext cx="4779402" cy="4707179"/>
          </a:xfrm>
        </p:spPr>
        <p:txBody>
          <a:bodyPr>
            <a:noAutofit/>
          </a:bodyPr>
          <a:lstStyle/>
          <a:p>
            <a:pPr marL="0" indent="0">
              <a:buNone/>
            </a:pPr>
            <a:endParaRPr lang="en-US" sz="2000" b="1" dirty="0">
              <a:solidFill>
                <a:schemeClr val="accent1">
                  <a:lumMod val="75000"/>
                </a:schemeClr>
              </a:solidFill>
              <a:latin typeface="Cambria" pitchFamily="18" charset="0"/>
              <a:ea typeface="Cambria" pitchFamily="18" charset="0"/>
            </a:endParaRPr>
          </a:p>
          <a:p>
            <a:pPr marL="0" indent="0">
              <a:buNone/>
            </a:pPr>
            <a:endParaRPr lang="en-US" sz="2000" b="1" dirty="0">
              <a:solidFill>
                <a:schemeClr val="accent1">
                  <a:lumMod val="75000"/>
                </a:schemeClr>
              </a:solidFill>
              <a:latin typeface="Cambria" pitchFamily="18" charset="0"/>
              <a:ea typeface="Cambria" pitchFamily="18" charset="0"/>
            </a:endParaRPr>
          </a:p>
          <a:p>
            <a:pPr marL="0" indent="0">
              <a:buNone/>
            </a:pPr>
            <a:endParaRPr lang="en-IN" sz="1400" b="1" dirty="0">
              <a:solidFill>
                <a:schemeClr val="accent1">
                  <a:lumMod val="50000"/>
                </a:schemeClr>
              </a:solidFill>
              <a:latin typeface="Cambria" pitchFamily="18" charset="0"/>
              <a:ea typeface="Cambria" pitchFamily="18" charset="0"/>
            </a:endParaRPr>
          </a:p>
        </p:txBody>
      </p:sp>
      <p:sp>
        <p:nvSpPr>
          <p:cNvPr id="7" name="Slide Number Placeholder 6">
            <a:extLst>
              <a:ext uri="{FF2B5EF4-FFF2-40B4-BE49-F238E27FC236}">
                <a16:creationId xmlns:a16="http://schemas.microsoft.com/office/drawing/2014/main" id="{2252255D-C20C-D949-8C0D-A9BEFD4CCB68}"/>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32</a:t>
            </a:fld>
            <a:endParaRPr lang="en-IN" dirty="0">
              <a:solidFill>
                <a:prstClr val="black">
                  <a:tint val="75000"/>
                </a:prstClr>
              </a:solidFill>
            </a:endParaRPr>
          </a:p>
        </p:txBody>
      </p:sp>
      <p:sp>
        <p:nvSpPr>
          <p:cNvPr id="2" name="Title 1"/>
          <p:cNvSpPr>
            <a:spLocks noGrp="1"/>
          </p:cNvSpPr>
          <p:nvPr>
            <p:ph type="title"/>
          </p:nvPr>
        </p:nvSpPr>
        <p:spPr>
          <a:xfrm>
            <a:off x="0" y="0"/>
            <a:ext cx="8394649" cy="850007"/>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Student Analytics Report</a:t>
            </a: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553200" y="118290"/>
            <a:ext cx="1745569" cy="601621"/>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7072" y="2667000"/>
            <a:ext cx="4293220" cy="3911600"/>
          </a:xfrm>
          <a:prstGeom prst="rect">
            <a:avLst/>
          </a:prstGeom>
        </p:spPr>
      </p:pic>
      <p:sp>
        <p:nvSpPr>
          <p:cNvPr id="6" name="TextBox 5"/>
          <p:cNvSpPr txBox="1"/>
          <p:nvPr/>
        </p:nvSpPr>
        <p:spPr>
          <a:xfrm>
            <a:off x="457200" y="1143000"/>
            <a:ext cx="7937449" cy="1200329"/>
          </a:xfrm>
          <a:prstGeom prst="rect">
            <a:avLst/>
          </a:prstGeom>
          <a:noFill/>
        </p:spPr>
        <p:txBody>
          <a:bodyPr wrap="square" rtlCol="0">
            <a:spAutoFit/>
          </a:bodyPr>
          <a:lstStyle/>
          <a:p>
            <a:r>
              <a:rPr lang="en-US" b="1" dirty="0">
                <a:solidFill>
                  <a:schemeClr val="accent1">
                    <a:lumMod val="75000"/>
                  </a:schemeClr>
                </a:solidFill>
                <a:latin typeface="Cambria" pitchFamily="18" charset="0"/>
                <a:ea typeface="Cambria" pitchFamily="18" charset="0"/>
              </a:rPr>
              <a:t>The section mainly showcases the Students All Round Performance Report of his/her academic performance in crucial subjects.</a:t>
            </a:r>
          </a:p>
          <a:p>
            <a:r>
              <a:rPr lang="en-US" b="1" dirty="0">
                <a:solidFill>
                  <a:schemeClr val="accent1">
                    <a:lumMod val="75000"/>
                  </a:schemeClr>
                </a:solidFill>
                <a:latin typeface="Cambria" pitchFamily="18" charset="0"/>
                <a:ea typeface="Cambria" pitchFamily="18" charset="0"/>
              </a:rPr>
              <a:t>Class comparisons in core subjects analyses the improvement to be done in future endeavors.</a:t>
            </a:r>
          </a:p>
        </p:txBody>
      </p:sp>
    </p:spTree>
    <p:extLst>
      <p:ext uri="{BB962C8B-B14F-4D97-AF65-F5344CB8AC3E}">
        <p14:creationId xmlns:p14="http://schemas.microsoft.com/office/powerpoint/2010/main" val="2086531976"/>
      </p:ext>
    </p:extLst>
  </p:cSld>
  <p:clrMapOvr>
    <a:overrideClrMapping bg1="lt1" tx1="dk1" bg2="lt2" tx2="dk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63987" cy="850687"/>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Student Analytics Report(1/9)</a:t>
            </a:r>
          </a:p>
        </p:txBody>
      </p:sp>
      <p:sp>
        <p:nvSpPr>
          <p:cNvPr id="3" name="Content Placeholder 2"/>
          <p:cNvSpPr>
            <a:spLocks noGrp="1"/>
          </p:cNvSpPr>
          <p:nvPr>
            <p:ph idx="1"/>
          </p:nvPr>
        </p:nvSpPr>
        <p:spPr>
          <a:xfrm>
            <a:off x="381000" y="3048000"/>
            <a:ext cx="3353722" cy="2690761"/>
          </a:xfrm>
        </p:spPr>
        <p:txBody>
          <a:bodyPr>
            <a:normAutofit/>
          </a:bodyPr>
          <a:lstStyle/>
          <a:p>
            <a:pPr marL="0" indent="0">
              <a:buNone/>
            </a:pPr>
            <a:endParaRPr lang="en-US" sz="2400" b="1" dirty="0">
              <a:solidFill>
                <a:schemeClr val="accent1">
                  <a:lumMod val="50000"/>
                </a:schemeClr>
              </a:solidFill>
              <a:latin typeface="Cambria" pitchFamily="18" charset="0"/>
              <a:ea typeface="Cambria" pitchFamily="18" charset="0"/>
            </a:endParaRPr>
          </a:p>
          <a:p>
            <a:r>
              <a:rPr lang="en-US" sz="1600" dirty="0">
                <a:latin typeface="Cambria" pitchFamily="18" charset="0"/>
                <a:ea typeface="Cambria" pitchFamily="18" charset="0"/>
              </a:rPr>
              <a:t>This section captures the student's long-term - Inter-academic year performance in crucial subjects of English, Science &amp; Maths.</a:t>
            </a:r>
          </a:p>
          <a:p>
            <a:r>
              <a:rPr lang="en-US" sz="1600" dirty="0">
                <a:latin typeface="Cambria" pitchFamily="18" charset="0"/>
                <a:ea typeface="Cambria" pitchFamily="18" charset="0"/>
              </a:rPr>
              <a:t>Besides capturing the long-term performance of the child, it evaluates his aptitude in scientific and mathematical subjects.</a:t>
            </a:r>
          </a:p>
          <a:p>
            <a:pPr marL="0" indent="0">
              <a:buNone/>
            </a:pPr>
            <a:endParaRPr lang="en-US" sz="1600" dirty="0">
              <a:latin typeface="Cambria" pitchFamily="18" charset="0"/>
              <a:ea typeface="Cambria" pitchFamily="18" charset="0"/>
            </a:endParaRPr>
          </a:p>
          <a:p>
            <a:pPr marL="0" indent="0">
              <a:buNone/>
            </a:pPr>
            <a:endParaRPr lang="en-US" dirty="0">
              <a:solidFill>
                <a:schemeClr val="accent1">
                  <a:lumMod val="50000"/>
                </a:schemeClr>
              </a:solidFill>
              <a:latin typeface="Cambria" pitchFamily="18" charset="0"/>
              <a:ea typeface="Cambria" pitchFamily="18" charset="0"/>
            </a:endParaRPr>
          </a:p>
          <a:p>
            <a:endParaRPr lang="en-US" dirty="0">
              <a:solidFill>
                <a:schemeClr val="accent1">
                  <a:lumMod val="50000"/>
                </a:schemeClr>
              </a:solidFill>
            </a:endParaRPr>
          </a:p>
          <a:p>
            <a:pPr marL="0" indent="0">
              <a:buNone/>
            </a:pPr>
            <a:endParaRPr lang="en-IN" dirty="0">
              <a:solidFill>
                <a:schemeClr val="accent1">
                  <a:lumMod val="50000"/>
                </a:schemeClr>
              </a:solidFill>
            </a:endParaRP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33</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662894" y="156216"/>
            <a:ext cx="1745569"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
        <p:nvSpPr>
          <p:cNvPr id="4" name="TextBox 3"/>
          <p:cNvSpPr txBox="1"/>
          <p:nvPr/>
        </p:nvSpPr>
        <p:spPr>
          <a:xfrm>
            <a:off x="3810000" y="5715000"/>
            <a:ext cx="4876800" cy="646331"/>
          </a:xfrm>
          <a:prstGeom prst="rect">
            <a:avLst/>
          </a:prstGeom>
          <a:noFill/>
        </p:spPr>
        <p:txBody>
          <a:bodyPr wrap="square" rtlCol="0">
            <a:spAutoFit/>
          </a:bodyPr>
          <a:lstStyle/>
          <a:p>
            <a:r>
              <a:rPr lang="en-US" sz="1200" dirty="0">
                <a:latin typeface="Cambria" pitchFamily="18" charset="0"/>
                <a:ea typeface="Cambria" pitchFamily="18" charset="0"/>
              </a:rPr>
              <a:t>      cell shows her improvements in marks of crucial subjects</a:t>
            </a:r>
          </a:p>
          <a:p>
            <a:r>
              <a:rPr lang="en-US" sz="1200" dirty="0">
                <a:latin typeface="Cambria" pitchFamily="18" charset="0"/>
                <a:ea typeface="Cambria" pitchFamily="18" charset="0"/>
              </a:rPr>
              <a:t>      Like English, Maths &amp; Science (class &amp; year wise).</a:t>
            </a:r>
          </a:p>
          <a:p>
            <a:r>
              <a:rPr lang="en-US" sz="1200" dirty="0">
                <a:latin typeface="Cambria" pitchFamily="18" charset="0"/>
                <a:ea typeface="Cambria" pitchFamily="18" charset="0"/>
              </a:rPr>
              <a:t>      Numbers on the bars of the graph indicates the ranks in the subjects. </a:t>
            </a:r>
          </a:p>
        </p:txBody>
      </p:sp>
      <p:sp>
        <p:nvSpPr>
          <p:cNvPr id="6" name="Rectangle 5"/>
          <p:cNvSpPr/>
          <p:nvPr/>
        </p:nvSpPr>
        <p:spPr>
          <a:xfrm>
            <a:off x="3810000" y="5791200"/>
            <a:ext cx="240260" cy="15240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06420" y="3347404"/>
            <a:ext cx="5056580" cy="2367596"/>
          </a:xfrm>
          <a:prstGeom prst="rect">
            <a:avLst/>
          </a:prstGeom>
          <a:ln w="19050">
            <a:solidFill>
              <a:schemeClr val="bg1"/>
            </a:solidFill>
          </a:ln>
        </p:spPr>
      </p:pic>
      <p:grpSp>
        <p:nvGrpSpPr>
          <p:cNvPr id="12" name="Group 1"/>
          <p:cNvGrpSpPr>
            <a:grpSpLocks/>
          </p:cNvGrpSpPr>
          <p:nvPr/>
        </p:nvGrpSpPr>
        <p:grpSpPr bwMode="auto">
          <a:xfrm>
            <a:off x="457199" y="914400"/>
            <a:ext cx="8019167" cy="1219462"/>
            <a:chOff x="0" y="-7"/>
            <a:chExt cx="11250" cy="2322"/>
          </a:xfrm>
        </p:grpSpPr>
        <p:sp>
          <p:nvSpPr>
            <p:cNvPr id="13" name="Rectangle 12"/>
            <p:cNvSpPr>
              <a:spLocks noChangeArrowheads="1"/>
            </p:cNvSpPr>
            <p:nvPr/>
          </p:nvSpPr>
          <p:spPr bwMode="auto">
            <a:xfrm>
              <a:off x="0" y="900"/>
              <a:ext cx="11250" cy="1415"/>
            </a:xfrm>
            <a:prstGeom prst="rect">
              <a:avLst/>
            </a:prstGeom>
            <a:solidFill>
              <a:srgbClr val="E7EA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4"/>
            <p:cNvSpPr>
              <a:spLocks/>
            </p:cNvSpPr>
            <p:nvPr/>
          </p:nvSpPr>
          <p:spPr bwMode="auto">
            <a:xfrm>
              <a:off x="0" y="0"/>
              <a:ext cx="11250" cy="1815"/>
            </a:xfrm>
            <a:custGeom>
              <a:avLst/>
              <a:gdLst>
                <a:gd name="T0" fmla="*/ 1920 w 11250"/>
                <a:gd name="T1" fmla="*/ 900 h 1815"/>
                <a:gd name="T2" fmla="*/ 1916 w 11250"/>
                <a:gd name="T3" fmla="*/ 812 h 1815"/>
                <a:gd name="T4" fmla="*/ 1881 w 11250"/>
                <a:gd name="T5" fmla="*/ 639 h 1815"/>
                <a:gd name="T6" fmla="*/ 1814 w 11250"/>
                <a:gd name="T7" fmla="*/ 476 h 1815"/>
                <a:gd name="T8" fmla="*/ 1716 w 11250"/>
                <a:gd name="T9" fmla="*/ 329 h 1815"/>
                <a:gd name="T10" fmla="*/ 1591 w 11250"/>
                <a:gd name="T11" fmla="*/ 204 h 1815"/>
                <a:gd name="T12" fmla="*/ 1444 w 11250"/>
                <a:gd name="T13" fmla="*/ 106 h 1815"/>
                <a:gd name="T14" fmla="*/ 1281 w 11250"/>
                <a:gd name="T15" fmla="*/ 39 h 1815"/>
                <a:gd name="T16" fmla="*/ 1108 w 11250"/>
                <a:gd name="T17" fmla="*/ 4 h 1815"/>
                <a:gd name="T18" fmla="*/ 976 w 11250"/>
                <a:gd name="T19" fmla="*/ 1 h 1815"/>
                <a:gd name="T20" fmla="*/ 801 w 11250"/>
                <a:gd name="T21" fmla="*/ 27 h 1815"/>
                <a:gd name="T22" fmla="*/ 635 w 11250"/>
                <a:gd name="T23" fmla="*/ 86 h 1815"/>
                <a:gd name="T24" fmla="*/ 484 w 11250"/>
                <a:gd name="T25" fmla="*/ 177 h 1815"/>
                <a:gd name="T26" fmla="*/ 353 w 11250"/>
                <a:gd name="T27" fmla="*/ 296 h 1815"/>
                <a:gd name="T28" fmla="*/ 248 w 11250"/>
                <a:gd name="T29" fmla="*/ 437 h 1815"/>
                <a:gd name="T30" fmla="*/ 173 w 11250"/>
                <a:gd name="T31" fmla="*/ 597 h 1815"/>
                <a:gd name="T32" fmla="*/ 130 w 11250"/>
                <a:gd name="T33" fmla="*/ 768 h 1815"/>
                <a:gd name="T34" fmla="*/ 120 w 11250"/>
                <a:gd name="T35" fmla="*/ 900 h 1815"/>
                <a:gd name="T36" fmla="*/ 0 w 11250"/>
                <a:gd name="T37" fmla="*/ 945 h 1815"/>
                <a:gd name="T38" fmla="*/ 121 w 11250"/>
                <a:gd name="T39" fmla="*/ 959 h 1815"/>
                <a:gd name="T40" fmla="*/ 147 w 11250"/>
                <a:gd name="T41" fmla="*/ 1134 h 1815"/>
                <a:gd name="T42" fmla="*/ 206 w 11250"/>
                <a:gd name="T43" fmla="*/ 1300 h 1815"/>
                <a:gd name="T44" fmla="*/ 297 w 11250"/>
                <a:gd name="T45" fmla="*/ 1451 h 1815"/>
                <a:gd name="T46" fmla="*/ 416 w 11250"/>
                <a:gd name="T47" fmla="*/ 1582 h 1815"/>
                <a:gd name="T48" fmla="*/ 557 w 11250"/>
                <a:gd name="T49" fmla="*/ 1687 h 1815"/>
                <a:gd name="T50" fmla="*/ 717 w 11250"/>
                <a:gd name="T51" fmla="*/ 1762 h 1815"/>
                <a:gd name="T52" fmla="*/ 888 w 11250"/>
                <a:gd name="T53" fmla="*/ 1805 h 1815"/>
                <a:gd name="T54" fmla="*/ 1020 w 11250"/>
                <a:gd name="T55" fmla="*/ 1815 h 1815"/>
                <a:gd name="T56" fmla="*/ 1152 w 11250"/>
                <a:gd name="T57" fmla="*/ 1805 h 1815"/>
                <a:gd name="T58" fmla="*/ 1323 w 11250"/>
                <a:gd name="T59" fmla="*/ 1762 h 1815"/>
                <a:gd name="T60" fmla="*/ 1483 w 11250"/>
                <a:gd name="T61" fmla="*/ 1687 h 1815"/>
                <a:gd name="T62" fmla="*/ 1624 w 11250"/>
                <a:gd name="T63" fmla="*/ 1582 h 1815"/>
                <a:gd name="T64" fmla="*/ 1743 w 11250"/>
                <a:gd name="T65" fmla="*/ 1451 h 1815"/>
                <a:gd name="T66" fmla="*/ 1834 w 11250"/>
                <a:gd name="T67" fmla="*/ 1300 h 1815"/>
                <a:gd name="T68" fmla="*/ 1893 w 11250"/>
                <a:gd name="T69" fmla="*/ 1134 h 1815"/>
                <a:gd name="T70" fmla="*/ 1919 w 11250"/>
                <a:gd name="T71" fmla="*/ 959 h 1815"/>
                <a:gd name="T72" fmla="*/ 11250 w 11250"/>
                <a:gd name="T73" fmla="*/ 945 h 18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250" h="1815">
                  <a:moveTo>
                    <a:pt x="11250" y="900"/>
                  </a:moveTo>
                  <a:lnTo>
                    <a:pt x="1920" y="900"/>
                  </a:lnTo>
                  <a:lnTo>
                    <a:pt x="1919" y="856"/>
                  </a:lnTo>
                  <a:lnTo>
                    <a:pt x="1916" y="812"/>
                  </a:lnTo>
                  <a:lnTo>
                    <a:pt x="1903" y="724"/>
                  </a:lnTo>
                  <a:lnTo>
                    <a:pt x="1881" y="639"/>
                  </a:lnTo>
                  <a:lnTo>
                    <a:pt x="1852" y="556"/>
                  </a:lnTo>
                  <a:lnTo>
                    <a:pt x="1814" y="476"/>
                  </a:lnTo>
                  <a:lnTo>
                    <a:pt x="1768" y="400"/>
                  </a:lnTo>
                  <a:lnTo>
                    <a:pt x="1716" y="329"/>
                  </a:lnTo>
                  <a:lnTo>
                    <a:pt x="1656" y="264"/>
                  </a:lnTo>
                  <a:lnTo>
                    <a:pt x="1591" y="204"/>
                  </a:lnTo>
                  <a:lnTo>
                    <a:pt x="1520" y="152"/>
                  </a:lnTo>
                  <a:lnTo>
                    <a:pt x="1444" y="106"/>
                  </a:lnTo>
                  <a:lnTo>
                    <a:pt x="1364" y="68"/>
                  </a:lnTo>
                  <a:lnTo>
                    <a:pt x="1281" y="39"/>
                  </a:lnTo>
                  <a:lnTo>
                    <a:pt x="1196" y="17"/>
                  </a:lnTo>
                  <a:lnTo>
                    <a:pt x="1108" y="4"/>
                  </a:lnTo>
                  <a:lnTo>
                    <a:pt x="1020" y="0"/>
                  </a:lnTo>
                  <a:lnTo>
                    <a:pt x="976" y="1"/>
                  </a:lnTo>
                  <a:lnTo>
                    <a:pt x="888" y="10"/>
                  </a:lnTo>
                  <a:lnTo>
                    <a:pt x="801" y="27"/>
                  </a:lnTo>
                  <a:lnTo>
                    <a:pt x="717" y="53"/>
                  </a:lnTo>
                  <a:lnTo>
                    <a:pt x="635" y="86"/>
                  </a:lnTo>
                  <a:lnTo>
                    <a:pt x="557" y="128"/>
                  </a:lnTo>
                  <a:lnTo>
                    <a:pt x="484" y="177"/>
                  </a:lnTo>
                  <a:lnTo>
                    <a:pt x="416" y="233"/>
                  </a:lnTo>
                  <a:lnTo>
                    <a:pt x="353" y="296"/>
                  </a:lnTo>
                  <a:lnTo>
                    <a:pt x="297" y="364"/>
                  </a:lnTo>
                  <a:lnTo>
                    <a:pt x="248" y="437"/>
                  </a:lnTo>
                  <a:lnTo>
                    <a:pt x="206" y="515"/>
                  </a:lnTo>
                  <a:lnTo>
                    <a:pt x="173" y="597"/>
                  </a:lnTo>
                  <a:lnTo>
                    <a:pt x="147" y="681"/>
                  </a:lnTo>
                  <a:lnTo>
                    <a:pt x="130" y="768"/>
                  </a:lnTo>
                  <a:lnTo>
                    <a:pt x="121" y="856"/>
                  </a:lnTo>
                  <a:lnTo>
                    <a:pt x="120" y="900"/>
                  </a:lnTo>
                  <a:lnTo>
                    <a:pt x="0" y="900"/>
                  </a:lnTo>
                  <a:lnTo>
                    <a:pt x="0" y="945"/>
                  </a:lnTo>
                  <a:lnTo>
                    <a:pt x="121" y="945"/>
                  </a:lnTo>
                  <a:lnTo>
                    <a:pt x="121" y="959"/>
                  </a:lnTo>
                  <a:lnTo>
                    <a:pt x="130" y="1047"/>
                  </a:lnTo>
                  <a:lnTo>
                    <a:pt x="147" y="1134"/>
                  </a:lnTo>
                  <a:lnTo>
                    <a:pt x="173" y="1218"/>
                  </a:lnTo>
                  <a:lnTo>
                    <a:pt x="206" y="1300"/>
                  </a:lnTo>
                  <a:lnTo>
                    <a:pt x="248" y="1378"/>
                  </a:lnTo>
                  <a:lnTo>
                    <a:pt x="297" y="1451"/>
                  </a:lnTo>
                  <a:lnTo>
                    <a:pt x="353" y="1519"/>
                  </a:lnTo>
                  <a:lnTo>
                    <a:pt x="416" y="1582"/>
                  </a:lnTo>
                  <a:lnTo>
                    <a:pt x="484" y="1638"/>
                  </a:lnTo>
                  <a:lnTo>
                    <a:pt x="557" y="1687"/>
                  </a:lnTo>
                  <a:lnTo>
                    <a:pt x="635" y="1729"/>
                  </a:lnTo>
                  <a:lnTo>
                    <a:pt x="717" y="1762"/>
                  </a:lnTo>
                  <a:lnTo>
                    <a:pt x="801" y="1788"/>
                  </a:lnTo>
                  <a:lnTo>
                    <a:pt x="888" y="1805"/>
                  </a:lnTo>
                  <a:lnTo>
                    <a:pt x="976" y="1814"/>
                  </a:lnTo>
                  <a:lnTo>
                    <a:pt x="1020" y="1815"/>
                  </a:lnTo>
                  <a:lnTo>
                    <a:pt x="1064" y="1814"/>
                  </a:lnTo>
                  <a:lnTo>
                    <a:pt x="1152" y="1805"/>
                  </a:lnTo>
                  <a:lnTo>
                    <a:pt x="1239" y="1788"/>
                  </a:lnTo>
                  <a:lnTo>
                    <a:pt x="1323" y="1762"/>
                  </a:lnTo>
                  <a:lnTo>
                    <a:pt x="1405" y="1729"/>
                  </a:lnTo>
                  <a:lnTo>
                    <a:pt x="1483" y="1687"/>
                  </a:lnTo>
                  <a:lnTo>
                    <a:pt x="1556" y="1638"/>
                  </a:lnTo>
                  <a:lnTo>
                    <a:pt x="1624" y="1582"/>
                  </a:lnTo>
                  <a:lnTo>
                    <a:pt x="1687" y="1519"/>
                  </a:lnTo>
                  <a:lnTo>
                    <a:pt x="1743" y="1451"/>
                  </a:lnTo>
                  <a:lnTo>
                    <a:pt x="1792" y="1378"/>
                  </a:lnTo>
                  <a:lnTo>
                    <a:pt x="1834" y="1300"/>
                  </a:lnTo>
                  <a:lnTo>
                    <a:pt x="1867" y="1218"/>
                  </a:lnTo>
                  <a:lnTo>
                    <a:pt x="1893" y="1134"/>
                  </a:lnTo>
                  <a:lnTo>
                    <a:pt x="1910" y="1047"/>
                  </a:lnTo>
                  <a:lnTo>
                    <a:pt x="1919" y="959"/>
                  </a:lnTo>
                  <a:lnTo>
                    <a:pt x="1919" y="945"/>
                  </a:lnTo>
                  <a:lnTo>
                    <a:pt x="11250" y="945"/>
                  </a:lnTo>
                  <a:lnTo>
                    <a:pt x="11250" y="900"/>
                  </a:lnTo>
                  <a:close/>
                </a:path>
              </a:pathLst>
            </a:custGeom>
            <a:solidFill>
              <a:srgbClr val="0568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Text Box 3"/>
            <p:cNvSpPr txBox="1">
              <a:spLocks noChangeArrowheads="1"/>
            </p:cNvSpPr>
            <p:nvPr/>
          </p:nvSpPr>
          <p:spPr bwMode="auto">
            <a:xfrm>
              <a:off x="795" y="-7"/>
              <a:ext cx="635" cy="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6100" b="1" dirty="0">
                  <a:solidFill>
                    <a:srgbClr val="E7EAE0"/>
                  </a:solidFill>
                  <a:latin typeface="Times New Roman" pitchFamily="18" charset="0"/>
                  <a:cs typeface="Times New Roman" pitchFamily="18" charset="0"/>
                </a:rPr>
                <a:t>1</a:t>
              </a: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sp>
          <p:nvSpPr>
            <p:cNvPr id="16" name="Text Box 2"/>
            <p:cNvSpPr txBox="1">
              <a:spLocks noChangeArrowheads="1"/>
            </p:cNvSpPr>
            <p:nvPr/>
          </p:nvSpPr>
          <p:spPr bwMode="auto">
            <a:xfrm>
              <a:off x="1949" y="1165"/>
              <a:ext cx="7373" cy="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3200" b="1" dirty="0">
                  <a:solidFill>
                    <a:srgbClr val="333333"/>
                  </a:solidFill>
                  <a:latin typeface="Times New Roman" pitchFamily="18" charset="0"/>
                  <a:ea typeface="Cambria" pitchFamily="18" charset="0"/>
                  <a:cs typeface="Times New Roman" pitchFamily="18" charset="0"/>
                </a:rPr>
                <a:t>    ESM REPORT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Arial" pitchFamily="34" charset="0"/>
                <a:cs typeface="Arial" pitchFamily="34" charset="0"/>
              </a:endParaRPr>
            </a:p>
          </p:txBody>
        </p:sp>
      </p:grpSp>
    </p:spTree>
    <p:extLst>
      <p:ext uri="{BB962C8B-B14F-4D97-AF65-F5344CB8AC3E}">
        <p14:creationId xmlns:p14="http://schemas.microsoft.com/office/powerpoint/2010/main" val="33196520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8463987" cy="850687"/>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Student Analytics Report(2.1/9)</a:t>
            </a:r>
          </a:p>
        </p:txBody>
      </p:sp>
      <p:sp>
        <p:nvSpPr>
          <p:cNvPr id="3" name="Content Placeholder 2"/>
          <p:cNvSpPr>
            <a:spLocks noGrp="1"/>
          </p:cNvSpPr>
          <p:nvPr>
            <p:ph idx="1"/>
          </p:nvPr>
        </p:nvSpPr>
        <p:spPr>
          <a:xfrm>
            <a:off x="97397" y="1295400"/>
            <a:ext cx="3865003" cy="5028127"/>
          </a:xfrm>
        </p:spPr>
        <p:txBody>
          <a:bodyPr>
            <a:normAutofit/>
          </a:bodyPr>
          <a:lstStyle/>
          <a:p>
            <a:pPr marL="0" indent="0">
              <a:buNone/>
            </a:pPr>
            <a:endParaRPr lang="en-US" dirty="0">
              <a:solidFill>
                <a:schemeClr val="accent1">
                  <a:lumMod val="50000"/>
                </a:schemeClr>
              </a:solidFill>
              <a:latin typeface="Cambria" pitchFamily="18" charset="0"/>
              <a:ea typeface="Cambria" pitchFamily="18" charset="0"/>
            </a:endParaRPr>
          </a:p>
          <a:p>
            <a:endParaRPr lang="en-US" dirty="0">
              <a:solidFill>
                <a:schemeClr val="accent1">
                  <a:lumMod val="50000"/>
                </a:schemeClr>
              </a:solidFill>
            </a:endParaRPr>
          </a:p>
          <a:p>
            <a:pPr marL="0" indent="0">
              <a:buNone/>
            </a:pPr>
            <a:endParaRPr lang="en-IN" dirty="0">
              <a:solidFill>
                <a:schemeClr val="accent1">
                  <a:lumMod val="50000"/>
                </a:schemeClr>
              </a:solidFill>
            </a:endParaRP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34</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662894" y="156216"/>
            <a:ext cx="1745569"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
        <p:nvSpPr>
          <p:cNvPr id="4"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8" name="TextBox 7"/>
          <p:cNvSpPr txBox="1"/>
          <p:nvPr/>
        </p:nvSpPr>
        <p:spPr>
          <a:xfrm>
            <a:off x="723900" y="6019800"/>
            <a:ext cx="7078476" cy="738664"/>
          </a:xfrm>
          <a:prstGeom prst="rect">
            <a:avLst/>
          </a:prstGeom>
          <a:noFill/>
        </p:spPr>
        <p:txBody>
          <a:bodyPr wrap="square" rtlCol="0">
            <a:spAutoFit/>
          </a:bodyPr>
          <a:lstStyle/>
          <a:p>
            <a:r>
              <a:rPr lang="en-US" sz="1400" b="1" i="1" dirty="0">
                <a:solidFill>
                  <a:srgbClr val="190ADA"/>
                </a:solidFill>
                <a:latin typeface="Cambria" pitchFamily="18" charset="0"/>
                <a:ea typeface="Cambria" pitchFamily="18" charset="0"/>
              </a:rPr>
              <a:t>This section captures the student's mark trend  in the same year and a rising trend is captured in blue color in the graph. Currently the 6% increase in marks defines the threshold  for registering the graph in blue.</a:t>
            </a:r>
            <a:endParaRPr lang="en-US" sz="1400" b="1" i="1" dirty="0">
              <a:solidFill>
                <a:srgbClr val="190ADA"/>
              </a:solidFill>
            </a:endParaRPr>
          </a:p>
        </p:txBody>
      </p:sp>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899" y="1219200"/>
            <a:ext cx="7112827" cy="4648200"/>
          </a:xfrm>
          <a:prstGeom prst="rect">
            <a:avLst/>
          </a:prstGeom>
        </p:spPr>
      </p:pic>
    </p:spTree>
    <p:extLst>
      <p:ext uri="{BB962C8B-B14F-4D97-AF65-F5344CB8AC3E}">
        <p14:creationId xmlns:p14="http://schemas.microsoft.com/office/powerpoint/2010/main" val="4626933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8463987" cy="850687"/>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Student Analytics Report(2.2/9)</a:t>
            </a:r>
          </a:p>
        </p:txBody>
      </p:sp>
      <p:sp>
        <p:nvSpPr>
          <p:cNvPr id="3" name="Content Placeholder 2"/>
          <p:cNvSpPr>
            <a:spLocks noGrp="1"/>
          </p:cNvSpPr>
          <p:nvPr>
            <p:ph idx="1"/>
          </p:nvPr>
        </p:nvSpPr>
        <p:spPr>
          <a:xfrm>
            <a:off x="97397" y="1295400"/>
            <a:ext cx="3865003" cy="5028127"/>
          </a:xfrm>
        </p:spPr>
        <p:txBody>
          <a:bodyPr>
            <a:normAutofit/>
          </a:bodyPr>
          <a:lstStyle/>
          <a:p>
            <a:pPr marL="0" indent="0">
              <a:buNone/>
            </a:pPr>
            <a:endParaRPr lang="en-US" dirty="0">
              <a:solidFill>
                <a:schemeClr val="accent1">
                  <a:lumMod val="50000"/>
                </a:schemeClr>
              </a:solidFill>
              <a:latin typeface="Cambria" pitchFamily="18" charset="0"/>
              <a:ea typeface="Cambria" pitchFamily="18" charset="0"/>
            </a:endParaRPr>
          </a:p>
          <a:p>
            <a:endParaRPr lang="en-US" dirty="0">
              <a:solidFill>
                <a:schemeClr val="accent1">
                  <a:lumMod val="50000"/>
                </a:schemeClr>
              </a:solidFill>
            </a:endParaRPr>
          </a:p>
          <a:p>
            <a:pPr marL="0" indent="0">
              <a:buNone/>
            </a:pPr>
            <a:endParaRPr lang="en-IN" dirty="0">
              <a:solidFill>
                <a:schemeClr val="accent1">
                  <a:lumMod val="50000"/>
                </a:schemeClr>
              </a:solidFill>
            </a:endParaRP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35</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662894" y="156216"/>
            <a:ext cx="1745569"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
        <p:nvSpPr>
          <p:cNvPr id="4"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14" name="TextBox 13"/>
          <p:cNvSpPr txBox="1"/>
          <p:nvPr/>
        </p:nvSpPr>
        <p:spPr>
          <a:xfrm>
            <a:off x="762000" y="5638800"/>
            <a:ext cx="7162911" cy="738664"/>
          </a:xfrm>
          <a:prstGeom prst="rect">
            <a:avLst/>
          </a:prstGeom>
          <a:noFill/>
        </p:spPr>
        <p:txBody>
          <a:bodyPr wrap="square" rtlCol="0">
            <a:spAutoFit/>
          </a:bodyPr>
          <a:lstStyle/>
          <a:p>
            <a:r>
              <a:rPr lang="en-US" sz="1400" b="1" i="1" dirty="0">
                <a:solidFill>
                  <a:srgbClr val="190ADA"/>
                </a:solidFill>
                <a:latin typeface="Cambria" pitchFamily="18" charset="0"/>
                <a:ea typeface="Cambria" pitchFamily="18" charset="0"/>
              </a:rPr>
              <a:t>This section captures the marks trends across exams in the same year and a rising trend is captured in green color of the graph. Currently the top performance  is defined as the threshold for registering the graph in green color as in the graph above.</a:t>
            </a: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143000"/>
            <a:ext cx="6934200" cy="4362768"/>
          </a:xfrm>
          <a:prstGeom prst="rect">
            <a:avLst/>
          </a:prstGeom>
        </p:spPr>
      </p:pic>
    </p:spTree>
    <p:extLst>
      <p:ext uri="{BB962C8B-B14F-4D97-AF65-F5344CB8AC3E}">
        <p14:creationId xmlns:p14="http://schemas.microsoft.com/office/powerpoint/2010/main" val="36847804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8463987" cy="850687"/>
          </a:xfrm>
          <a:solidFill>
            <a:schemeClr val="accent5">
              <a:lumMod val="75000"/>
            </a:schemeClr>
          </a:solidFill>
        </p:spPr>
        <p:txBody>
          <a:bodyPr vert="horz" lIns="91440" tIns="45720" rIns="91440" bIns="45720" rtlCol="0" anchor="ctr">
            <a:normAutofit/>
          </a:bodyPr>
          <a:lstStyle/>
          <a:p>
            <a:r>
              <a:rPr lang="en-IN" sz="2800" b="1" dirty="0">
                <a:solidFill>
                  <a:schemeClr val="bg1"/>
                </a:solidFill>
                <a:latin typeface="Cambria" panose="02040503050406030204" pitchFamily="18" charset="0"/>
              </a:rPr>
              <a:t>6/11-Student Analytics Report(2.3/9</a:t>
            </a:r>
            <a:r>
              <a:rPr lang="en-IN" sz="3200" b="1" dirty="0">
                <a:solidFill>
                  <a:schemeClr val="bg1"/>
                </a:solidFill>
                <a:latin typeface="Cambria" panose="02040503050406030204" pitchFamily="18" charset="0"/>
              </a:rPr>
              <a:t>)</a:t>
            </a:r>
          </a:p>
        </p:txBody>
      </p:sp>
      <p:sp>
        <p:nvSpPr>
          <p:cNvPr id="3" name="Content Placeholder 2"/>
          <p:cNvSpPr>
            <a:spLocks noGrp="1"/>
          </p:cNvSpPr>
          <p:nvPr>
            <p:ph idx="1"/>
          </p:nvPr>
        </p:nvSpPr>
        <p:spPr>
          <a:xfrm>
            <a:off x="97397" y="1295400"/>
            <a:ext cx="3865003" cy="5028127"/>
          </a:xfrm>
        </p:spPr>
        <p:txBody>
          <a:bodyPr>
            <a:normAutofit/>
          </a:bodyPr>
          <a:lstStyle/>
          <a:p>
            <a:pPr marL="0" indent="0">
              <a:buNone/>
            </a:pPr>
            <a:endParaRPr lang="en-US" dirty="0">
              <a:solidFill>
                <a:schemeClr val="accent1">
                  <a:lumMod val="50000"/>
                </a:schemeClr>
              </a:solidFill>
              <a:latin typeface="Cambria" pitchFamily="18" charset="0"/>
              <a:ea typeface="Cambria" pitchFamily="18" charset="0"/>
            </a:endParaRPr>
          </a:p>
          <a:p>
            <a:endParaRPr lang="en-US" dirty="0">
              <a:solidFill>
                <a:schemeClr val="accent1">
                  <a:lumMod val="50000"/>
                </a:schemeClr>
              </a:solidFill>
            </a:endParaRPr>
          </a:p>
          <a:p>
            <a:pPr marL="0" indent="0">
              <a:buNone/>
            </a:pPr>
            <a:endParaRPr lang="en-IN" dirty="0">
              <a:solidFill>
                <a:schemeClr val="accent1">
                  <a:lumMod val="50000"/>
                </a:schemeClr>
              </a:solidFill>
            </a:endParaRP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36</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662894" y="156216"/>
            <a:ext cx="1745569"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
        <p:nvSpPr>
          <p:cNvPr id="4"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dirty="0"/>
          </a:p>
        </p:txBody>
      </p:sp>
      <p:sp>
        <p:nvSpPr>
          <p:cNvPr id="8" name="TextBox 7"/>
          <p:cNvSpPr txBox="1"/>
          <p:nvPr/>
        </p:nvSpPr>
        <p:spPr>
          <a:xfrm>
            <a:off x="685800" y="5738336"/>
            <a:ext cx="7262674" cy="738664"/>
          </a:xfrm>
          <a:prstGeom prst="rect">
            <a:avLst/>
          </a:prstGeom>
          <a:noFill/>
        </p:spPr>
        <p:txBody>
          <a:bodyPr wrap="square" rtlCol="0">
            <a:spAutoFit/>
          </a:bodyPr>
          <a:lstStyle/>
          <a:p>
            <a:r>
              <a:rPr lang="en-US" sz="1400" b="1" i="1" dirty="0">
                <a:solidFill>
                  <a:srgbClr val="190ADA"/>
                </a:solidFill>
                <a:latin typeface="Cambria" pitchFamily="18" charset="0"/>
                <a:ea typeface="Cambria" pitchFamily="18" charset="0"/>
              </a:rPr>
              <a:t>This section captures the marks trends across exams in the same year and a decline trend is captured in the red color of the graph. Currently the 5% drop is defined as the threshold for registering the graph in red color as in the graph above.</a:t>
            </a:r>
          </a:p>
        </p:txBody>
      </p:sp>
      <p:pic>
        <p:nvPicPr>
          <p:cNvPr id="18" name="Picture 1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066800"/>
            <a:ext cx="6472852" cy="4364113"/>
          </a:xfrm>
          <a:prstGeom prst="rect">
            <a:avLst/>
          </a:prstGeom>
        </p:spPr>
      </p:pic>
    </p:spTree>
    <p:extLst>
      <p:ext uri="{BB962C8B-B14F-4D97-AF65-F5344CB8AC3E}">
        <p14:creationId xmlns:p14="http://schemas.microsoft.com/office/powerpoint/2010/main" val="27970043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8463987" cy="850687"/>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Student Analytics Report(3/9)</a:t>
            </a: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37</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662894" y="156216"/>
            <a:ext cx="1745569"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
        <p:nvSpPr>
          <p:cNvPr id="3" name="TextBox 2"/>
          <p:cNvSpPr txBox="1"/>
          <p:nvPr/>
        </p:nvSpPr>
        <p:spPr>
          <a:xfrm>
            <a:off x="381000" y="5410200"/>
            <a:ext cx="7290964" cy="1169551"/>
          </a:xfrm>
          <a:prstGeom prst="rect">
            <a:avLst/>
          </a:prstGeom>
          <a:noFill/>
        </p:spPr>
        <p:txBody>
          <a:bodyPr wrap="square" rtlCol="0">
            <a:spAutoFit/>
          </a:bodyPr>
          <a:lstStyle/>
          <a:p>
            <a:r>
              <a:rPr lang="en-US" sz="1400" b="1" i="1" dirty="0">
                <a:solidFill>
                  <a:srgbClr val="190ADA"/>
                </a:solidFill>
                <a:latin typeface="Cambria" pitchFamily="18" charset="0"/>
                <a:ea typeface="Cambria" pitchFamily="18" charset="0"/>
              </a:rPr>
              <a:t>This section captures the marks trends across exams in the same year and a increase trend is captured in the purple color of the graph. Currently the 4% rise is defined as the threshold for registering the graph in purple color as in the graph above.</a:t>
            </a:r>
          </a:p>
          <a:p>
            <a:endParaRPr lang="en-US" sz="1400" b="1" i="1" dirty="0">
              <a:solidFill>
                <a:srgbClr val="190ADA"/>
              </a:solidFill>
            </a:endParaRPr>
          </a:p>
          <a:p>
            <a:endParaRPr lang="en-US" sz="1400" i="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295400"/>
            <a:ext cx="6858000" cy="4051832"/>
          </a:xfrm>
          <a:prstGeom prst="rect">
            <a:avLst/>
          </a:prstGeom>
        </p:spPr>
      </p:pic>
    </p:spTree>
    <p:extLst>
      <p:ext uri="{BB962C8B-B14F-4D97-AF65-F5344CB8AC3E}">
        <p14:creationId xmlns:p14="http://schemas.microsoft.com/office/powerpoint/2010/main" val="7351431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p:cNvSpPr/>
          <p:nvPr/>
        </p:nvSpPr>
        <p:spPr>
          <a:xfrm>
            <a:off x="609600" y="1752600"/>
            <a:ext cx="6705600" cy="1447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 y="0"/>
            <a:ext cx="8463987" cy="850687"/>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Student Analytics Report(4/9)</a:t>
            </a:r>
          </a:p>
        </p:txBody>
      </p:sp>
      <p:sp>
        <p:nvSpPr>
          <p:cNvPr id="3" name="Content Placeholder 2"/>
          <p:cNvSpPr>
            <a:spLocks noGrp="1"/>
          </p:cNvSpPr>
          <p:nvPr>
            <p:ph idx="1"/>
          </p:nvPr>
        </p:nvSpPr>
        <p:spPr>
          <a:xfrm>
            <a:off x="97397" y="1295400"/>
            <a:ext cx="3865003" cy="5028127"/>
          </a:xfrm>
        </p:spPr>
        <p:txBody>
          <a:bodyPr>
            <a:normAutofit/>
          </a:bodyPr>
          <a:lstStyle/>
          <a:p>
            <a:pPr marL="0" indent="0">
              <a:buNone/>
            </a:pPr>
            <a:endParaRPr lang="en-US" dirty="0">
              <a:solidFill>
                <a:schemeClr val="accent1">
                  <a:lumMod val="50000"/>
                </a:schemeClr>
              </a:solidFill>
              <a:latin typeface="Cambria" pitchFamily="18" charset="0"/>
              <a:ea typeface="Cambria" pitchFamily="18" charset="0"/>
            </a:endParaRPr>
          </a:p>
          <a:p>
            <a:endParaRPr lang="en-US" dirty="0">
              <a:solidFill>
                <a:schemeClr val="accent1">
                  <a:lumMod val="50000"/>
                </a:schemeClr>
              </a:solidFill>
            </a:endParaRPr>
          </a:p>
          <a:p>
            <a:pPr marL="0" indent="0">
              <a:buNone/>
            </a:pPr>
            <a:endParaRPr lang="en-IN" dirty="0">
              <a:solidFill>
                <a:schemeClr val="accent1">
                  <a:lumMod val="50000"/>
                </a:schemeClr>
              </a:solidFill>
            </a:endParaRP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38</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662894" y="156216"/>
            <a:ext cx="1745569"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
        <p:nvSpPr>
          <p:cNvPr id="4" name="TextBox 3"/>
          <p:cNvSpPr txBox="1"/>
          <p:nvPr/>
        </p:nvSpPr>
        <p:spPr>
          <a:xfrm>
            <a:off x="609600" y="990600"/>
            <a:ext cx="7391399" cy="5755422"/>
          </a:xfrm>
          <a:prstGeom prst="rect">
            <a:avLst/>
          </a:prstGeom>
          <a:noFill/>
        </p:spPr>
        <p:txBody>
          <a:bodyPr wrap="square" rtlCol="0">
            <a:spAutoFit/>
          </a:bodyPr>
          <a:lstStyle/>
          <a:p>
            <a:r>
              <a:rPr lang="en-US" sz="2000" b="1" dirty="0">
                <a:solidFill>
                  <a:schemeClr val="accent1">
                    <a:lumMod val="75000"/>
                  </a:schemeClr>
                </a:solidFill>
                <a:latin typeface="Cambria" pitchFamily="18" charset="0"/>
                <a:ea typeface="Cambria" pitchFamily="18" charset="0"/>
              </a:rPr>
              <a:t>4. ECA &amp; Sport Participation</a:t>
            </a:r>
          </a:p>
          <a:p>
            <a:r>
              <a:rPr lang="en-US" sz="1600" dirty="0">
                <a:solidFill>
                  <a:schemeClr val="accent1">
                    <a:lumMod val="75000"/>
                  </a:schemeClr>
                </a:solidFill>
                <a:latin typeface="Cambria" pitchFamily="18" charset="0"/>
                <a:ea typeface="Cambria" pitchFamily="18" charset="0"/>
              </a:rPr>
              <a:t>The student participated in mandatory activities listed below.</a:t>
            </a:r>
          </a:p>
          <a:p>
            <a:endParaRPr lang="en-US" sz="1400" b="1" dirty="0">
              <a:latin typeface="Cambria" pitchFamily="18" charset="0"/>
              <a:ea typeface="Cambria" pitchFamily="18" charset="0"/>
            </a:endParaRPr>
          </a:p>
          <a:p>
            <a:r>
              <a:rPr lang="en-US" sz="1400" b="1" dirty="0">
                <a:latin typeface="Cambria" pitchFamily="18" charset="0"/>
                <a:ea typeface="Cambria" pitchFamily="18" charset="0"/>
              </a:rPr>
              <a:t>Jan 2020: </a:t>
            </a:r>
            <a:r>
              <a:rPr lang="en-US" sz="1400" dirty="0">
                <a:latin typeface="Cambria" pitchFamily="18" charset="0"/>
                <a:ea typeface="Cambria" pitchFamily="18" charset="0"/>
              </a:rPr>
              <a:t>Mathematics Marathon - 2, Republic Day Celebration (March Past) </a:t>
            </a:r>
            <a:br>
              <a:rPr lang="en-US" sz="1400" dirty="0">
                <a:latin typeface="Cambria" pitchFamily="18" charset="0"/>
                <a:ea typeface="Cambria" pitchFamily="18" charset="0"/>
              </a:rPr>
            </a:br>
            <a:r>
              <a:rPr lang="en-US" sz="1400" b="1" dirty="0">
                <a:latin typeface="Cambria" pitchFamily="18" charset="0"/>
                <a:ea typeface="Cambria" pitchFamily="18" charset="0"/>
              </a:rPr>
              <a:t> Dec 2019: </a:t>
            </a:r>
            <a:r>
              <a:rPr lang="en-US" sz="1400" dirty="0">
                <a:latin typeface="Cambria" pitchFamily="18" charset="0"/>
                <a:ea typeface="Cambria" pitchFamily="18" charset="0"/>
              </a:rPr>
              <a:t>Parent Teacher Meeting-4 (8.30 Am-11.30 Am), Annual Science Exhibition</a:t>
            </a:r>
          </a:p>
          <a:p>
            <a:r>
              <a:rPr lang="en-US" sz="1400" b="1" dirty="0">
                <a:latin typeface="Cambria" pitchFamily="18" charset="0"/>
                <a:ea typeface="Cambria" pitchFamily="18" charset="0"/>
              </a:rPr>
              <a:t>Nov 2019: </a:t>
            </a:r>
            <a:r>
              <a:rPr lang="en-US" sz="1400" dirty="0">
                <a:latin typeface="Cambria" pitchFamily="18" charset="0"/>
                <a:ea typeface="Cambria" pitchFamily="18" charset="0"/>
              </a:rPr>
              <a:t>Haryana Day Celebration, Capsule Revision During The </a:t>
            </a:r>
          </a:p>
          <a:p>
            <a:r>
              <a:rPr lang="en-US" sz="1400" dirty="0">
                <a:latin typeface="Cambria" pitchFamily="18" charset="0"/>
                <a:ea typeface="Cambria" pitchFamily="18" charset="0"/>
              </a:rPr>
              <a:t> </a:t>
            </a:r>
            <a:r>
              <a:rPr lang="en-US" sz="1400" b="1" dirty="0">
                <a:latin typeface="Cambria" pitchFamily="18" charset="0"/>
                <a:ea typeface="Cambria" pitchFamily="18" charset="0"/>
              </a:rPr>
              <a:t>Aug 2019: </a:t>
            </a:r>
            <a:r>
              <a:rPr lang="en-US" sz="1400" dirty="0">
                <a:latin typeface="Cambria" pitchFamily="18" charset="0"/>
                <a:ea typeface="Cambria" pitchFamily="18" charset="0"/>
              </a:rPr>
              <a:t>READ FOR NATION, LITERARY WEEK BEGINS</a:t>
            </a:r>
          </a:p>
          <a:p>
            <a:r>
              <a:rPr lang="en-US" sz="1400" b="1" dirty="0">
                <a:latin typeface="Cambria" pitchFamily="18" charset="0"/>
                <a:ea typeface="Cambria" pitchFamily="18" charset="0"/>
              </a:rPr>
              <a:t>Jul 2019: </a:t>
            </a:r>
            <a:r>
              <a:rPr lang="en-US" sz="1400" dirty="0">
                <a:latin typeface="Cambria" pitchFamily="18" charset="0"/>
                <a:ea typeface="Cambria" pitchFamily="18" charset="0"/>
              </a:rPr>
              <a:t>PARENT TEACHER MEETING - 2 (8:00 A.M to 11 A.M.), HOUSE MEETING - 2</a:t>
            </a:r>
          </a:p>
          <a:p>
            <a:r>
              <a:rPr lang="en-US" sz="1400" b="1" dirty="0">
                <a:latin typeface="Cambria" pitchFamily="18" charset="0"/>
                <a:ea typeface="Cambria" pitchFamily="18" charset="0"/>
              </a:rPr>
              <a:t>Apr 2019: </a:t>
            </a:r>
            <a:r>
              <a:rPr lang="en-US" sz="1400" dirty="0">
                <a:latin typeface="Cambria" pitchFamily="18" charset="0"/>
                <a:ea typeface="Cambria" pitchFamily="18" charset="0"/>
              </a:rPr>
              <a:t>PARENT TEACHER MEETING - 1(8:00 A.M to 11 A.M.), HOUSE MEETING – 1</a:t>
            </a:r>
          </a:p>
          <a:p>
            <a:r>
              <a:rPr lang="en-US" sz="1200" b="1" dirty="0">
                <a:latin typeface="Cambria" pitchFamily="18" charset="0"/>
                <a:ea typeface="Cambria" pitchFamily="18" charset="0"/>
              </a:rPr>
              <a:t>  </a:t>
            </a:r>
          </a:p>
          <a:p>
            <a:r>
              <a:rPr lang="en-US" sz="1600" dirty="0">
                <a:solidFill>
                  <a:schemeClr val="accent1">
                    <a:lumMod val="75000"/>
                  </a:schemeClr>
                </a:solidFill>
                <a:latin typeface="Cambria" pitchFamily="18" charset="0"/>
                <a:ea typeface="Cambria" pitchFamily="18" charset="0"/>
              </a:rPr>
              <a:t>The student also participated in many optional ECA, listed below</a:t>
            </a:r>
          </a:p>
          <a:p>
            <a:r>
              <a:rPr lang="en-US" sz="1200" dirty="0">
                <a:latin typeface="Cambria" pitchFamily="18" charset="0"/>
                <a:ea typeface="Cambria" pitchFamily="18" charset="0"/>
              </a:rPr>
              <a:t>   The student has actively participated in ECA.</a:t>
            </a:r>
          </a:p>
          <a:p>
            <a:endParaRPr lang="en-US" sz="1200" b="1" dirty="0"/>
          </a:p>
          <a:p>
            <a:endParaRPr lang="en-US" sz="1200" dirty="0"/>
          </a:p>
          <a:p>
            <a:r>
              <a:rPr lang="en-US" sz="1200" dirty="0"/>
              <a:t> </a:t>
            </a:r>
          </a:p>
          <a:p>
            <a:r>
              <a:rPr lang="en-US" sz="1200" dirty="0"/>
              <a:t> </a:t>
            </a:r>
          </a:p>
          <a:p>
            <a:endParaRPr lang="en-US" sz="1600" dirty="0">
              <a:latin typeface="Cambria" pitchFamily="18" charset="0"/>
              <a:ea typeface="Cambria" pitchFamily="18" charset="0"/>
            </a:endParaRPr>
          </a:p>
          <a:p>
            <a:endParaRPr lang="en-US" sz="1600" dirty="0">
              <a:latin typeface="Cambria" pitchFamily="18" charset="0"/>
              <a:ea typeface="Cambria" pitchFamily="18" charset="0"/>
            </a:endParaRPr>
          </a:p>
          <a:p>
            <a:endParaRPr lang="en-US" sz="1600" dirty="0">
              <a:latin typeface="Cambria" pitchFamily="18" charset="0"/>
              <a:ea typeface="Cambria" pitchFamily="18" charset="0"/>
            </a:endParaRPr>
          </a:p>
          <a:p>
            <a:endParaRPr lang="en-US" sz="1600" dirty="0">
              <a:latin typeface="Cambria" pitchFamily="18" charset="0"/>
              <a:ea typeface="Cambria" pitchFamily="18" charset="0"/>
            </a:endParaRPr>
          </a:p>
          <a:p>
            <a:endParaRPr lang="en-US" sz="1600" dirty="0">
              <a:latin typeface="Cambria" pitchFamily="18" charset="0"/>
              <a:ea typeface="Cambria" pitchFamily="18" charset="0"/>
            </a:endParaRPr>
          </a:p>
          <a:p>
            <a:endParaRPr lang="en-US" sz="1600" dirty="0">
              <a:latin typeface="Cambria" pitchFamily="18" charset="0"/>
              <a:ea typeface="Cambria" pitchFamily="18" charset="0"/>
            </a:endParaRPr>
          </a:p>
          <a:p>
            <a:endParaRPr lang="en-US" sz="1600" dirty="0">
              <a:latin typeface="Cambria" pitchFamily="18" charset="0"/>
              <a:ea typeface="Cambria" pitchFamily="18" charset="0"/>
            </a:endParaRPr>
          </a:p>
          <a:p>
            <a:endParaRPr lang="en-US" sz="1600" dirty="0">
              <a:latin typeface="Cambria" pitchFamily="18" charset="0"/>
              <a:ea typeface="Cambria" pitchFamily="18" charset="0"/>
            </a:endParaRPr>
          </a:p>
          <a:p>
            <a:endParaRPr lang="en-US" dirty="0"/>
          </a:p>
        </p:txBody>
      </p:sp>
      <p:graphicFrame>
        <p:nvGraphicFramePr>
          <p:cNvPr id="17" name="Table 16"/>
          <p:cNvGraphicFramePr>
            <a:graphicFrameLocks noGrp="1"/>
          </p:cNvGraphicFramePr>
          <p:nvPr>
            <p:extLst>
              <p:ext uri="{D42A27DB-BD31-4B8C-83A1-F6EECF244321}">
                <p14:modId xmlns:p14="http://schemas.microsoft.com/office/powerpoint/2010/main" val="2048359748"/>
              </p:ext>
            </p:extLst>
          </p:nvPr>
        </p:nvGraphicFramePr>
        <p:xfrm>
          <a:off x="786213" y="3810000"/>
          <a:ext cx="6749465" cy="2135062"/>
        </p:xfrm>
        <a:graphic>
          <a:graphicData uri="http://schemas.openxmlformats.org/drawingml/2006/table">
            <a:tbl>
              <a:tblPr firstRow="1" firstCol="1" lastRow="1" lastCol="1" bandRow="1" bandCol="1"/>
              <a:tblGrid>
                <a:gridCol w="519293">
                  <a:extLst>
                    <a:ext uri="{9D8B030D-6E8A-4147-A177-3AD203B41FA5}">
                      <a16:colId xmlns:a16="http://schemas.microsoft.com/office/drawing/2014/main" val="20000"/>
                    </a:ext>
                  </a:extLst>
                </a:gridCol>
                <a:gridCol w="9906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gridCol w="1353372">
                  <a:extLst>
                    <a:ext uri="{9D8B030D-6E8A-4147-A177-3AD203B41FA5}">
                      <a16:colId xmlns:a16="http://schemas.microsoft.com/office/drawing/2014/main" val="20003"/>
                    </a:ext>
                  </a:extLst>
                </a:gridCol>
                <a:gridCol w="1524000">
                  <a:extLst>
                    <a:ext uri="{9D8B030D-6E8A-4147-A177-3AD203B41FA5}">
                      <a16:colId xmlns:a16="http://schemas.microsoft.com/office/drawing/2014/main" val="20004"/>
                    </a:ext>
                  </a:extLst>
                </a:gridCol>
              </a:tblGrid>
              <a:tr h="828104">
                <a:tc>
                  <a:txBody>
                    <a:bodyPr/>
                    <a:lstStyle/>
                    <a:p>
                      <a:pPr marL="80645" marR="0">
                        <a:spcBef>
                          <a:spcPts val="835"/>
                        </a:spcBef>
                        <a:spcAft>
                          <a:spcPts val="0"/>
                        </a:spcAft>
                      </a:pPr>
                      <a:endParaRPr lang="en-US" sz="1050" b="1" dirty="0">
                        <a:solidFill>
                          <a:srgbClr val="FFFFFF"/>
                        </a:solidFill>
                        <a:effectLst/>
                        <a:latin typeface="Arial"/>
                        <a:ea typeface="Arial"/>
                        <a:cs typeface="Times New Roman"/>
                      </a:endParaRPr>
                    </a:p>
                    <a:p>
                      <a:pPr marL="80645" marR="0">
                        <a:spcBef>
                          <a:spcPts val="835"/>
                        </a:spcBef>
                        <a:spcAft>
                          <a:spcPts val="0"/>
                        </a:spcAft>
                      </a:pPr>
                      <a:r>
                        <a:rPr lang="en-US" sz="1050" b="1" dirty="0">
                          <a:solidFill>
                            <a:srgbClr val="FFFFFF"/>
                          </a:solidFill>
                          <a:effectLst/>
                          <a:latin typeface="Arial"/>
                          <a:ea typeface="Arial"/>
                          <a:cs typeface="Times New Roman"/>
                        </a:rPr>
                        <a:t>Sr.</a:t>
                      </a:r>
                      <a:endParaRPr lang="en-US" sz="1100" dirty="0">
                        <a:effectLst/>
                        <a:latin typeface="Arial"/>
                        <a:ea typeface="Arial"/>
                        <a:cs typeface="Times New Roman"/>
                      </a:endParaRPr>
                    </a:p>
                    <a:p>
                      <a:pPr marL="80645" marR="0">
                        <a:spcBef>
                          <a:spcPts val="320"/>
                        </a:spcBef>
                        <a:spcAft>
                          <a:spcPts val="0"/>
                        </a:spcAft>
                      </a:pPr>
                      <a:r>
                        <a:rPr lang="en-US" sz="1050" b="1" dirty="0">
                          <a:solidFill>
                            <a:srgbClr val="FFFFFF"/>
                          </a:solidFill>
                          <a:effectLst/>
                          <a:latin typeface="Arial"/>
                          <a:ea typeface="Arial"/>
                          <a:cs typeface="Times New Roman"/>
                        </a:rPr>
                        <a:t>No.</a:t>
                      </a:r>
                      <a:endParaRPr lang="en-US" sz="1100" dirty="0">
                        <a:effectLst/>
                        <a:latin typeface="Arial"/>
                        <a:ea typeface="Arial"/>
                        <a:cs typeface="Times New Roman"/>
                      </a:endParaRPr>
                    </a:p>
                  </a:txBody>
                  <a:tcPr marL="0" marR="0" marT="0"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056839"/>
                    </a:solidFill>
                  </a:tcPr>
                </a:tc>
                <a:tc>
                  <a:txBody>
                    <a:bodyPr/>
                    <a:lstStyle/>
                    <a:p>
                      <a:pPr marL="0" marR="0">
                        <a:spcBef>
                          <a:spcPts val="0"/>
                        </a:spcBef>
                        <a:spcAft>
                          <a:spcPts val="0"/>
                        </a:spcAft>
                      </a:pPr>
                      <a:r>
                        <a:rPr lang="en-US" sz="1100" dirty="0">
                          <a:effectLst/>
                          <a:latin typeface="Arial"/>
                          <a:ea typeface="Arial"/>
                          <a:cs typeface="Times New Roman"/>
                        </a:rPr>
                        <a:t> </a:t>
                      </a:r>
                    </a:p>
                    <a:p>
                      <a:pPr marL="0" marR="0">
                        <a:spcBef>
                          <a:spcPts val="5"/>
                        </a:spcBef>
                        <a:spcAft>
                          <a:spcPts val="0"/>
                        </a:spcAft>
                      </a:pPr>
                      <a:r>
                        <a:rPr lang="en-US" sz="950" dirty="0">
                          <a:effectLst/>
                          <a:latin typeface="Arial"/>
                          <a:ea typeface="Arial"/>
                          <a:cs typeface="Times New Roman"/>
                        </a:rPr>
                        <a:t> </a:t>
                      </a:r>
                      <a:endParaRPr lang="en-US" sz="1100" dirty="0">
                        <a:effectLst/>
                        <a:latin typeface="Arial"/>
                        <a:ea typeface="Arial"/>
                        <a:cs typeface="Times New Roman"/>
                      </a:endParaRPr>
                    </a:p>
                    <a:p>
                      <a:pPr marL="80645" marR="0">
                        <a:spcBef>
                          <a:spcPts val="0"/>
                        </a:spcBef>
                        <a:spcAft>
                          <a:spcPts val="0"/>
                        </a:spcAft>
                      </a:pPr>
                      <a:r>
                        <a:rPr lang="en-US" sz="1050" b="1" dirty="0">
                          <a:solidFill>
                            <a:srgbClr val="FFFFFF"/>
                          </a:solidFill>
                          <a:effectLst/>
                          <a:latin typeface="Arial"/>
                          <a:ea typeface="Arial"/>
                          <a:cs typeface="Times New Roman"/>
                        </a:rPr>
                        <a:t>Activity Date</a:t>
                      </a:r>
                      <a:endParaRPr lang="en-US" sz="1100" dirty="0">
                        <a:effectLst/>
                        <a:latin typeface="Arial"/>
                        <a:ea typeface="Arial"/>
                        <a:cs typeface="Times New Roman"/>
                      </a:endParaRPr>
                    </a:p>
                  </a:txBody>
                  <a:tcPr marL="0" marR="0" marT="0"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056839"/>
                    </a:solidFill>
                  </a:tcPr>
                </a:tc>
                <a:tc>
                  <a:txBody>
                    <a:bodyPr/>
                    <a:lstStyle/>
                    <a:p>
                      <a:pPr marL="0" marR="0">
                        <a:spcBef>
                          <a:spcPts val="0"/>
                        </a:spcBef>
                        <a:spcAft>
                          <a:spcPts val="0"/>
                        </a:spcAft>
                      </a:pPr>
                      <a:r>
                        <a:rPr lang="en-US" sz="1100" dirty="0">
                          <a:effectLst/>
                          <a:latin typeface="Arial"/>
                          <a:ea typeface="Arial"/>
                          <a:cs typeface="Times New Roman"/>
                        </a:rPr>
                        <a:t> </a:t>
                      </a:r>
                    </a:p>
                    <a:p>
                      <a:pPr marL="0" marR="0">
                        <a:spcBef>
                          <a:spcPts val="5"/>
                        </a:spcBef>
                        <a:spcAft>
                          <a:spcPts val="0"/>
                        </a:spcAft>
                      </a:pPr>
                      <a:r>
                        <a:rPr lang="en-US" sz="950" dirty="0">
                          <a:effectLst/>
                          <a:latin typeface="Arial"/>
                          <a:ea typeface="Arial"/>
                          <a:cs typeface="Times New Roman"/>
                        </a:rPr>
                        <a:t> </a:t>
                      </a:r>
                      <a:endParaRPr lang="en-US" sz="1100" dirty="0">
                        <a:effectLst/>
                        <a:latin typeface="Arial"/>
                        <a:ea typeface="Arial"/>
                        <a:cs typeface="Times New Roman"/>
                      </a:endParaRPr>
                    </a:p>
                    <a:p>
                      <a:pPr marL="81280" marR="0">
                        <a:spcBef>
                          <a:spcPts val="0"/>
                        </a:spcBef>
                        <a:spcAft>
                          <a:spcPts val="0"/>
                        </a:spcAft>
                      </a:pPr>
                      <a:r>
                        <a:rPr lang="en-US" sz="1050" b="1" dirty="0">
                          <a:solidFill>
                            <a:srgbClr val="FFFFFF"/>
                          </a:solidFill>
                          <a:effectLst/>
                          <a:latin typeface="Arial"/>
                          <a:ea typeface="Arial"/>
                          <a:cs typeface="Times New Roman"/>
                        </a:rPr>
                        <a:t>Activity Name</a:t>
                      </a:r>
                      <a:endParaRPr lang="en-US" sz="1100" dirty="0">
                        <a:effectLst/>
                        <a:latin typeface="Arial"/>
                        <a:ea typeface="Arial"/>
                        <a:cs typeface="Times New Roman"/>
                      </a:endParaRPr>
                    </a:p>
                  </a:txBody>
                  <a:tcPr marL="0" marR="0" marT="0"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056839"/>
                    </a:solidFill>
                  </a:tcPr>
                </a:tc>
                <a:tc>
                  <a:txBody>
                    <a:bodyPr/>
                    <a:lstStyle/>
                    <a:p>
                      <a:pPr marL="0" marR="0">
                        <a:spcBef>
                          <a:spcPts val="0"/>
                        </a:spcBef>
                        <a:spcAft>
                          <a:spcPts val="0"/>
                        </a:spcAft>
                      </a:pPr>
                      <a:r>
                        <a:rPr lang="en-US" sz="1100" dirty="0">
                          <a:effectLst/>
                          <a:latin typeface="Arial"/>
                          <a:ea typeface="Arial"/>
                          <a:cs typeface="Times New Roman"/>
                        </a:rPr>
                        <a:t> </a:t>
                      </a:r>
                    </a:p>
                    <a:p>
                      <a:pPr marL="0" marR="0">
                        <a:spcBef>
                          <a:spcPts val="5"/>
                        </a:spcBef>
                        <a:spcAft>
                          <a:spcPts val="0"/>
                        </a:spcAft>
                      </a:pPr>
                      <a:r>
                        <a:rPr lang="en-US" sz="950" dirty="0">
                          <a:effectLst/>
                          <a:latin typeface="Arial"/>
                          <a:ea typeface="Arial"/>
                          <a:cs typeface="Times New Roman"/>
                        </a:rPr>
                        <a:t> </a:t>
                      </a:r>
                      <a:endParaRPr lang="en-US" sz="1100" dirty="0">
                        <a:effectLst/>
                        <a:latin typeface="Arial"/>
                        <a:ea typeface="Arial"/>
                        <a:cs typeface="Times New Roman"/>
                      </a:endParaRPr>
                    </a:p>
                    <a:p>
                      <a:pPr marL="81915" marR="0">
                        <a:spcBef>
                          <a:spcPts val="0"/>
                        </a:spcBef>
                        <a:spcAft>
                          <a:spcPts val="0"/>
                        </a:spcAft>
                      </a:pPr>
                      <a:r>
                        <a:rPr lang="en-US" sz="1050" b="1" dirty="0">
                          <a:solidFill>
                            <a:srgbClr val="FFFFFF"/>
                          </a:solidFill>
                          <a:effectLst/>
                          <a:latin typeface="Arial"/>
                          <a:ea typeface="Arial"/>
                          <a:cs typeface="Times New Roman"/>
                        </a:rPr>
                        <a:t>Participation Status</a:t>
                      </a:r>
                      <a:endParaRPr lang="en-US" sz="1100" dirty="0">
                        <a:effectLst/>
                        <a:latin typeface="Arial"/>
                        <a:ea typeface="Arial"/>
                        <a:cs typeface="Times New Roman"/>
                      </a:endParaRPr>
                    </a:p>
                  </a:txBody>
                  <a:tcPr marL="0" marR="0" marT="0"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056839"/>
                    </a:solidFill>
                  </a:tcPr>
                </a:tc>
                <a:tc>
                  <a:txBody>
                    <a:bodyPr/>
                    <a:lstStyle/>
                    <a:p>
                      <a:pPr marL="82550" marR="626110">
                        <a:lnSpc>
                          <a:spcPct val="125000"/>
                        </a:lnSpc>
                        <a:spcBef>
                          <a:spcPts val="835"/>
                        </a:spcBef>
                        <a:spcAft>
                          <a:spcPts val="0"/>
                        </a:spcAft>
                      </a:pPr>
                      <a:endParaRPr lang="en-US" sz="1050" b="1" dirty="0">
                        <a:solidFill>
                          <a:srgbClr val="FFFFFF"/>
                        </a:solidFill>
                        <a:effectLst/>
                        <a:latin typeface="Arial"/>
                        <a:ea typeface="Arial"/>
                        <a:cs typeface="Times New Roman"/>
                      </a:endParaRPr>
                    </a:p>
                    <a:p>
                      <a:pPr marL="82550" marR="626110">
                        <a:lnSpc>
                          <a:spcPct val="125000"/>
                        </a:lnSpc>
                        <a:spcBef>
                          <a:spcPts val="835"/>
                        </a:spcBef>
                        <a:spcAft>
                          <a:spcPts val="0"/>
                        </a:spcAft>
                      </a:pPr>
                      <a:r>
                        <a:rPr lang="en-US" sz="1050" b="1" dirty="0">
                          <a:solidFill>
                            <a:srgbClr val="FFFFFF"/>
                          </a:solidFill>
                          <a:effectLst/>
                          <a:latin typeface="Arial"/>
                          <a:ea typeface="Arial"/>
                          <a:cs typeface="Times New Roman"/>
                        </a:rPr>
                        <a:t>Participation Remarks</a:t>
                      </a:r>
                      <a:endParaRPr lang="en-US" sz="1100" dirty="0">
                        <a:effectLst/>
                        <a:latin typeface="Arial"/>
                        <a:ea typeface="Arial"/>
                        <a:cs typeface="Times New Roman"/>
                      </a:endParaRPr>
                    </a:p>
                  </a:txBody>
                  <a:tcPr marL="0" marR="0" marT="0"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9050" cap="flat" cmpd="sng" algn="ctr">
                      <a:solidFill>
                        <a:srgbClr val="DDDDDD"/>
                      </a:solidFill>
                      <a:prstDash val="solid"/>
                      <a:round/>
                      <a:headEnd type="none" w="med" len="med"/>
                      <a:tailEnd type="none" w="med" len="med"/>
                    </a:lnB>
                    <a:solidFill>
                      <a:srgbClr val="056839"/>
                    </a:solidFill>
                  </a:tcPr>
                </a:tc>
                <a:extLst>
                  <a:ext uri="{0D108BD9-81ED-4DB2-BD59-A6C34878D82A}">
                    <a16:rowId xmlns:a16="http://schemas.microsoft.com/office/drawing/2014/main" val="10000"/>
                  </a:ext>
                </a:extLst>
              </a:tr>
              <a:tr h="346075">
                <a:tc>
                  <a:txBody>
                    <a:bodyPr/>
                    <a:lstStyle/>
                    <a:p>
                      <a:pPr marL="80645" marR="0">
                        <a:spcBef>
                          <a:spcPts val="835"/>
                        </a:spcBef>
                        <a:spcAft>
                          <a:spcPts val="0"/>
                        </a:spcAft>
                      </a:pPr>
                      <a:r>
                        <a:rPr lang="en-US" sz="1050" dirty="0">
                          <a:effectLst/>
                          <a:latin typeface="Arial"/>
                          <a:ea typeface="Arial"/>
                          <a:cs typeface="Times New Roman"/>
                        </a:rPr>
                        <a:t>3</a:t>
                      </a:r>
                      <a:endParaRPr lang="en-US" sz="1100" dirty="0">
                        <a:effectLst/>
                        <a:latin typeface="Arial"/>
                        <a:ea typeface="Arial"/>
                        <a:cs typeface="Times New Roman"/>
                      </a:endParaRPr>
                    </a:p>
                  </a:txBody>
                  <a:tcPr marL="0" marR="0" marT="0"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8F8F8"/>
                    </a:solidFill>
                  </a:tcPr>
                </a:tc>
                <a:tc>
                  <a:txBody>
                    <a:bodyPr/>
                    <a:lstStyle/>
                    <a:p>
                      <a:pPr marL="80645" marR="0">
                        <a:spcBef>
                          <a:spcPts val="835"/>
                        </a:spcBef>
                        <a:spcAft>
                          <a:spcPts val="0"/>
                        </a:spcAft>
                      </a:pPr>
                      <a:r>
                        <a:rPr lang="en-US" sz="1050" dirty="0">
                          <a:effectLst/>
                          <a:latin typeface="Arial"/>
                          <a:ea typeface="Arial"/>
                          <a:cs typeface="Times New Roman"/>
                        </a:rPr>
                        <a:t>21-01-2020</a:t>
                      </a:r>
                      <a:endParaRPr lang="en-US" sz="1100" dirty="0">
                        <a:effectLst/>
                        <a:latin typeface="Arial"/>
                        <a:ea typeface="Arial"/>
                        <a:cs typeface="Times New Roman"/>
                      </a:endParaRPr>
                    </a:p>
                  </a:txBody>
                  <a:tcPr marL="0" marR="0" marT="0"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8F8F8"/>
                    </a:solidFill>
                  </a:tcPr>
                </a:tc>
                <a:tc>
                  <a:txBody>
                    <a:bodyPr/>
                    <a:lstStyle/>
                    <a:p>
                      <a:pPr marL="81280" marR="0">
                        <a:spcBef>
                          <a:spcPts val="835"/>
                        </a:spcBef>
                        <a:spcAft>
                          <a:spcPts val="0"/>
                        </a:spcAft>
                      </a:pPr>
                      <a:r>
                        <a:rPr lang="en-US" sz="1050" dirty="0">
                          <a:effectLst/>
                          <a:latin typeface="Arial"/>
                          <a:ea typeface="Arial"/>
                          <a:cs typeface="Times New Roman"/>
                        </a:rPr>
                        <a:t>Display Board Presentation (IH)</a:t>
                      </a:r>
                      <a:endParaRPr lang="en-US" sz="1100" dirty="0">
                        <a:effectLst/>
                        <a:latin typeface="Arial"/>
                        <a:ea typeface="Arial"/>
                        <a:cs typeface="Times New Roman"/>
                      </a:endParaRPr>
                    </a:p>
                  </a:txBody>
                  <a:tcPr marL="0" marR="0" marT="0"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8F8F8"/>
                    </a:solidFill>
                  </a:tcPr>
                </a:tc>
                <a:tc>
                  <a:txBody>
                    <a:bodyPr/>
                    <a:lstStyle/>
                    <a:p>
                      <a:pPr marL="81915" marR="0">
                        <a:spcBef>
                          <a:spcPts val="835"/>
                        </a:spcBef>
                        <a:spcAft>
                          <a:spcPts val="0"/>
                        </a:spcAft>
                      </a:pPr>
                      <a:r>
                        <a:rPr lang="en-US" sz="1050" dirty="0">
                          <a:effectLst/>
                          <a:latin typeface="Arial"/>
                          <a:ea typeface="Arial"/>
                          <a:cs typeface="Times New Roman"/>
                        </a:rPr>
                        <a:t>-</a:t>
                      </a:r>
                      <a:endParaRPr lang="en-US" sz="1100" dirty="0">
                        <a:effectLst/>
                        <a:latin typeface="Arial"/>
                        <a:ea typeface="Arial"/>
                        <a:cs typeface="Times New Roman"/>
                      </a:endParaRPr>
                    </a:p>
                  </a:txBody>
                  <a:tcPr marL="0" marR="0" marT="0"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8F8F8"/>
                    </a:solidFill>
                  </a:tcPr>
                </a:tc>
                <a:tc>
                  <a:txBody>
                    <a:bodyPr/>
                    <a:lstStyle/>
                    <a:p>
                      <a:pPr marL="0" marR="0">
                        <a:spcBef>
                          <a:spcPts val="0"/>
                        </a:spcBef>
                        <a:spcAft>
                          <a:spcPts val="0"/>
                        </a:spcAft>
                      </a:pPr>
                      <a:r>
                        <a:rPr lang="en-US" sz="1200" dirty="0">
                          <a:effectLst/>
                          <a:latin typeface="Times New Roman"/>
                          <a:ea typeface="Arial"/>
                          <a:cs typeface="Arial"/>
                        </a:rPr>
                        <a:t> </a:t>
                      </a:r>
                      <a:endParaRPr lang="en-US" sz="1100" dirty="0">
                        <a:effectLst/>
                        <a:latin typeface="Arial"/>
                        <a:ea typeface="Arial"/>
                        <a:cs typeface="Times New Roman"/>
                      </a:endParaRPr>
                    </a:p>
                  </a:txBody>
                  <a:tcPr marL="0" marR="0" marT="0"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905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8F8F8"/>
                    </a:solidFill>
                  </a:tcPr>
                </a:tc>
                <a:extLst>
                  <a:ext uri="{0D108BD9-81ED-4DB2-BD59-A6C34878D82A}">
                    <a16:rowId xmlns:a16="http://schemas.microsoft.com/office/drawing/2014/main" val="10001"/>
                  </a:ext>
                </a:extLst>
              </a:tr>
              <a:tr h="539750">
                <a:tc>
                  <a:txBody>
                    <a:bodyPr/>
                    <a:lstStyle/>
                    <a:p>
                      <a:pPr marL="80645" marR="0">
                        <a:spcBef>
                          <a:spcPts val="835"/>
                        </a:spcBef>
                        <a:spcAft>
                          <a:spcPts val="0"/>
                        </a:spcAft>
                      </a:pPr>
                      <a:r>
                        <a:rPr lang="en-US" sz="1050" dirty="0">
                          <a:effectLst/>
                          <a:latin typeface="Arial"/>
                          <a:ea typeface="Arial"/>
                          <a:cs typeface="Times New Roman"/>
                        </a:rPr>
                        <a:t>6</a:t>
                      </a:r>
                      <a:endParaRPr lang="en-US" sz="1100" dirty="0">
                        <a:effectLst/>
                        <a:latin typeface="Arial"/>
                        <a:ea typeface="Arial"/>
                        <a:cs typeface="Times New Roman"/>
                      </a:endParaRPr>
                    </a:p>
                  </a:txBody>
                  <a:tcPr marL="0" marR="0" marT="0"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marL="80645" marR="0">
                        <a:spcBef>
                          <a:spcPts val="835"/>
                        </a:spcBef>
                        <a:spcAft>
                          <a:spcPts val="0"/>
                        </a:spcAft>
                      </a:pPr>
                      <a:r>
                        <a:rPr lang="en-US" sz="1050" dirty="0">
                          <a:effectLst/>
                          <a:latin typeface="Arial"/>
                          <a:ea typeface="Arial"/>
                          <a:cs typeface="Times New Roman"/>
                        </a:rPr>
                        <a:t>02-12-2019</a:t>
                      </a:r>
                      <a:endParaRPr lang="en-US" sz="1100" dirty="0">
                        <a:effectLst/>
                        <a:latin typeface="Arial"/>
                        <a:ea typeface="Arial"/>
                        <a:cs typeface="Times New Roman"/>
                      </a:endParaRPr>
                    </a:p>
                  </a:txBody>
                  <a:tcPr marL="0" marR="0" marT="0"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marL="81280" marR="506730">
                        <a:lnSpc>
                          <a:spcPct val="125000"/>
                        </a:lnSpc>
                        <a:spcBef>
                          <a:spcPts val="835"/>
                        </a:spcBef>
                        <a:spcAft>
                          <a:spcPts val="0"/>
                        </a:spcAft>
                      </a:pPr>
                      <a:r>
                        <a:rPr lang="en-US" sz="1050" dirty="0">
                          <a:effectLst/>
                          <a:latin typeface="Arial"/>
                          <a:ea typeface="Arial"/>
                          <a:cs typeface="Times New Roman"/>
                        </a:rPr>
                        <a:t>Capsule Revision , Mathematics Olympiad During The Month</a:t>
                      </a:r>
                      <a:endParaRPr lang="en-US" sz="1100" dirty="0">
                        <a:effectLst/>
                        <a:latin typeface="Arial"/>
                        <a:ea typeface="Arial"/>
                        <a:cs typeface="Times New Roman"/>
                      </a:endParaRPr>
                    </a:p>
                  </a:txBody>
                  <a:tcPr marL="0" marR="0" marT="0"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marL="81915" marR="0">
                        <a:spcBef>
                          <a:spcPts val="835"/>
                        </a:spcBef>
                        <a:spcAft>
                          <a:spcPts val="0"/>
                        </a:spcAft>
                      </a:pPr>
                      <a:r>
                        <a:rPr lang="en-US" sz="1050" dirty="0">
                          <a:effectLst/>
                          <a:latin typeface="Arial"/>
                          <a:ea typeface="Arial"/>
                          <a:cs typeface="Times New Roman"/>
                        </a:rPr>
                        <a:t>-</a:t>
                      </a:r>
                      <a:endParaRPr lang="en-US" sz="1100" dirty="0">
                        <a:effectLst/>
                        <a:latin typeface="Arial"/>
                        <a:ea typeface="Arial"/>
                        <a:cs typeface="Times New Roman"/>
                      </a:endParaRPr>
                    </a:p>
                  </a:txBody>
                  <a:tcPr marL="0" marR="0" marT="0"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a:ea typeface="Arial"/>
                          <a:cs typeface="Arial"/>
                        </a:rPr>
                        <a:t> </a:t>
                      </a:r>
                      <a:endParaRPr lang="en-US" sz="1100" dirty="0">
                        <a:effectLst/>
                        <a:latin typeface="Arial"/>
                        <a:ea typeface="Arial"/>
                        <a:cs typeface="Times New Roman"/>
                      </a:endParaRPr>
                    </a:p>
                  </a:txBody>
                  <a:tcPr marL="0" marR="0" marT="0"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tcPr>
                </a:tc>
                <a:extLst>
                  <a:ext uri="{0D108BD9-81ED-4DB2-BD59-A6C34878D82A}">
                    <a16:rowId xmlns:a16="http://schemas.microsoft.com/office/drawing/2014/main" val="10002"/>
                  </a:ext>
                </a:extLst>
              </a:tr>
              <a:tr h="34925">
                <a:tc>
                  <a:txBody>
                    <a:bodyPr/>
                    <a:lstStyle/>
                    <a:p>
                      <a:pPr marL="80645" marR="0">
                        <a:spcBef>
                          <a:spcPts val="835"/>
                        </a:spcBef>
                        <a:spcAft>
                          <a:spcPts val="0"/>
                        </a:spcAft>
                      </a:pPr>
                      <a:r>
                        <a:rPr lang="en-US" sz="1050" dirty="0">
                          <a:effectLst/>
                          <a:latin typeface="Arial"/>
                          <a:ea typeface="Arial"/>
                          <a:cs typeface="Times New Roman"/>
                        </a:rPr>
                        <a:t>8</a:t>
                      </a:r>
                      <a:endParaRPr lang="en-US" sz="1100" dirty="0">
                        <a:effectLst/>
                        <a:latin typeface="Arial"/>
                        <a:ea typeface="Arial"/>
                        <a:cs typeface="Times New Roman"/>
                      </a:endParaRPr>
                    </a:p>
                  </a:txBody>
                  <a:tcPr marL="0" marR="0" marT="0"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8F8F8"/>
                    </a:solidFill>
                  </a:tcPr>
                </a:tc>
                <a:tc>
                  <a:txBody>
                    <a:bodyPr/>
                    <a:lstStyle/>
                    <a:p>
                      <a:pPr marL="80645" marR="0">
                        <a:spcBef>
                          <a:spcPts val="835"/>
                        </a:spcBef>
                        <a:spcAft>
                          <a:spcPts val="0"/>
                        </a:spcAft>
                      </a:pPr>
                      <a:r>
                        <a:rPr lang="en-US" sz="1050" dirty="0">
                          <a:effectLst/>
                          <a:latin typeface="Arial"/>
                          <a:ea typeface="Arial"/>
                          <a:cs typeface="Times New Roman"/>
                        </a:rPr>
                        <a:t>01-11-2019</a:t>
                      </a:r>
                      <a:endParaRPr lang="en-US" sz="1100" dirty="0">
                        <a:effectLst/>
                        <a:latin typeface="Arial"/>
                        <a:ea typeface="Arial"/>
                        <a:cs typeface="Times New Roman"/>
                      </a:endParaRPr>
                    </a:p>
                  </a:txBody>
                  <a:tcPr marL="0" marR="0" marT="0"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8F8F8"/>
                    </a:solidFill>
                  </a:tcPr>
                </a:tc>
                <a:tc>
                  <a:txBody>
                    <a:bodyPr/>
                    <a:lstStyle/>
                    <a:p>
                      <a:pPr marL="81280" marR="136525">
                        <a:lnSpc>
                          <a:spcPct val="125000"/>
                        </a:lnSpc>
                        <a:spcBef>
                          <a:spcPts val="835"/>
                        </a:spcBef>
                        <a:spcAft>
                          <a:spcPts val="0"/>
                        </a:spcAft>
                      </a:pPr>
                      <a:r>
                        <a:rPr lang="en-US" sz="1050" dirty="0">
                          <a:effectLst/>
                          <a:latin typeface="Arial"/>
                          <a:ea typeface="Arial"/>
                          <a:cs typeface="Times New Roman"/>
                        </a:rPr>
                        <a:t>NTSE,SCIENCE OLYMPIAD DURING THE MONTH</a:t>
                      </a:r>
                      <a:endParaRPr lang="en-US" sz="1100" dirty="0">
                        <a:effectLst/>
                        <a:latin typeface="Arial"/>
                        <a:ea typeface="Arial"/>
                        <a:cs typeface="Times New Roman"/>
                      </a:endParaRPr>
                    </a:p>
                  </a:txBody>
                  <a:tcPr marL="0" marR="0" marT="0"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8F8F8"/>
                    </a:solidFill>
                  </a:tcPr>
                </a:tc>
                <a:tc>
                  <a:txBody>
                    <a:bodyPr/>
                    <a:lstStyle/>
                    <a:p>
                      <a:pPr marL="81915" marR="0">
                        <a:spcBef>
                          <a:spcPts val="835"/>
                        </a:spcBef>
                        <a:spcAft>
                          <a:spcPts val="0"/>
                        </a:spcAft>
                      </a:pPr>
                      <a:r>
                        <a:rPr lang="en-US" sz="1050" dirty="0">
                          <a:effectLst/>
                          <a:latin typeface="Arial"/>
                          <a:ea typeface="Arial"/>
                          <a:cs typeface="Times New Roman"/>
                        </a:rPr>
                        <a:t>-</a:t>
                      </a:r>
                      <a:endParaRPr lang="en-US" sz="1100" dirty="0">
                        <a:effectLst/>
                        <a:latin typeface="Arial"/>
                        <a:ea typeface="Arial"/>
                        <a:cs typeface="Times New Roman"/>
                      </a:endParaRPr>
                    </a:p>
                  </a:txBody>
                  <a:tcPr marL="0" marR="0" marT="0"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8F8F8"/>
                    </a:solidFill>
                  </a:tcPr>
                </a:tc>
                <a:tc>
                  <a:txBody>
                    <a:bodyPr/>
                    <a:lstStyle/>
                    <a:p>
                      <a:pPr marL="0" marR="0">
                        <a:spcBef>
                          <a:spcPts val="0"/>
                        </a:spcBef>
                        <a:spcAft>
                          <a:spcPts val="0"/>
                        </a:spcAft>
                      </a:pPr>
                      <a:r>
                        <a:rPr lang="en-US" sz="1200" dirty="0">
                          <a:effectLst/>
                          <a:latin typeface="Times New Roman"/>
                          <a:ea typeface="Arial"/>
                          <a:cs typeface="Arial"/>
                        </a:rPr>
                        <a:t> </a:t>
                      </a:r>
                      <a:endParaRPr lang="en-US" sz="1100" dirty="0">
                        <a:effectLst/>
                        <a:latin typeface="Arial"/>
                        <a:ea typeface="Arial"/>
                        <a:cs typeface="Times New Roman"/>
                      </a:endParaRPr>
                    </a:p>
                  </a:txBody>
                  <a:tcPr marL="0" marR="0" marT="0" marB="0">
                    <a:lnL w="12700" cap="flat" cmpd="sng" algn="ctr">
                      <a:solidFill>
                        <a:srgbClr val="DDDDDD"/>
                      </a:solidFill>
                      <a:prstDash val="solid"/>
                      <a:round/>
                      <a:headEnd type="none" w="med" len="med"/>
                      <a:tailEnd type="none" w="med" len="med"/>
                    </a:lnL>
                    <a:lnR w="12700" cap="flat" cmpd="sng" algn="ctr">
                      <a:solidFill>
                        <a:srgbClr val="DDDDDD"/>
                      </a:solidFill>
                      <a:prstDash val="solid"/>
                      <a:round/>
                      <a:headEnd type="none" w="med" len="med"/>
                      <a:tailEnd type="none" w="med" len="med"/>
                    </a:lnR>
                    <a:lnT w="12700" cap="flat" cmpd="sng" algn="ctr">
                      <a:solidFill>
                        <a:srgbClr val="DDDDDD"/>
                      </a:solidFill>
                      <a:prstDash val="solid"/>
                      <a:round/>
                      <a:headEnd type="none" w="med" len="med"/>
                      <a:tailEnd type="none" w="med" len="med"/>
                    </a:lnT>
                    <a:lnB w="12700" cap="flat" cmpd="sng" algn="ctr">
                      <a:solidFill>
                        <a:srgbClr val="DDDDDD"/>
                      </a:solidFill>
                      <a:prstDash val="solid"/>
                      <a:round/>
                      <a:headEnd type="none" w="med" len="med"/>
                      <a:tailEnd type="none" w="med" len="med"/>
                    </a:lnB>
                    <a:solidFill>
                      <a:srgbClr val="F8F8F8"/>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306115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8463987" cy="850687"/>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Student Analytics Report(5/9)</a:t>
            </a:r>
          </a:p>
        </p:txBody>
      </p:sp>
      <p:sp>
        <p:nvSpPr>
          <p:cNvPr id="3" name="Content Placeholder 2"/>
          <p:cNvSpPr>
            <a:spLocks noGrp="1"/>
          </p:cNvSpPr>
          <p:nvPr>
            <p:ph idx="1"/>
          </p:nvPr>
        </p:nvSpPr>
        <p:spPr>
          <a:xfrm>
            <a:off x="533400" y="2527995"/>
            <a:ext cx="3429000" cy="3795532"/>
          </a:xfrm>
        </p:spPr>
        <p:txBody>
          <a:bodyPr>
            <a:normAutofit/>
          </a:bodyPr>
          <a:lstStyle/>
          <a:p>
            <a:pPr marL="0" indent="0">
              <a:buNone/>
            </a:pPr>
            <a:endParaRPr lang="en-US" dirty="0">
              <a:solidFill>
                <a:schemeClr val="accent1">
                  <a:lumMod val="50000"/>
                </a:schemeClr>
              </a:solidFill>
              <a:latin typeface="Cambria" pitchFamily="18" charset="0"/>
              <a:ea typeface="Cambria" pitchFamily="18" charset="0"/>
            </a:endParaRPr>
          </a:p>
          <a:p>
            <a:endParaRPr lang="en-US" dirty="0">
              <a:solidFill>
                <a:schemeClr val="accent1">
                  <a:lumMod val="50000"/>
                </a:schemeClr>
              </a:solidFill>
            </a:endParaRPr>
          </a:p>
          <a:p>
            <a:pPr marL="0" indent="0">
              <a:buNone/>
            </a:pPr>
            <a:endParaRPr lang="en-IN" dirty="0">
              <a:solidFill>
                <a:schemeClr val="accent1">
                  <a:lumMod val="50000"/>
                </a:schemeClr>
              </a:solidFill>
            </a:endParaRP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39</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662894" y="156216"/>
            <a:ext cx="1745569"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
        <p:nvSpPr>
          <p:cNvPr id="4" name="TextBox 3"/>
          <p:cNvSpPr txBox="1"/>
          <p:nvPr/>
        </p:nvSpPr>
        <p:spPr>
          <a:xfrm>
            <a:off x="228600" y="1143000"/>
            <a:ext cx="8587280" cy="1631216"/>
          </a:xfrm>
          <a:prstGeom prst="rect">
            <a:avLst/>
          </a:prstGeom>
          <a:noFill/>
        </p:spPr>
        <p:txBody>
          <a:bodyPr wrap="square" rtlCol="0">
            <a:spAutoFit/>
          </a:bodyPr>
          <a:lstStyle/>
          <a:p>
            <a:r>
              <a:rPr lang="en-US" b="1" dirty="0">
                <a:solidFill>
                  <a:schemeClr val="accent1">
                    <a:lumMod val="75000"/>
                  </a:schemeClr>
                </a:solidFill>
                <a:latin typeface="Cambria" pitchFamily="18" charset="0"/>
                <a:ea typeface="Cambria" pitchFamily="18" charset="0"/>
              </a:rPr>
              <a:t>5. Medical Incident Report</a:t>
            </a:r>
          </a:p>
          <a:p>
            <a:r>
              <a:rPr lang="en-US" sz="1600" dirty="0">
                <a:solidFill>
                  <a:schemeClr val="accent1">
                    <a:lumMod val="75000"/>
                  </a:schemeClr>
                </a:solidFill>
                <a:latin typeface="Cambria" pitchFamily="18" charset="0"/>
                <a:ea typeface="Cambria" pitchFamily="18" charset="0"/>
              </a:rPr>
              <a:t>The student has encountered some medical incidents, as reported below.</a:t>
            </a:r>
          </a:p>
          <a:p>
            <a:pPr marL="285750" indent="-285750">
              <a:buFont typeface="Arial" pitchFamily="34" charset="0"/>
              <a:buChar char="•"/>
            </a:pPr>
            <a:r>
              <a:rPr lang="en-US" sz="1600" dirty="0">
                <a:latin typeface="Cambria" pitchFamily="18" charset="0"/>
                <a:ea typeface="Cambria" pitchFamily="18" charset="0"/>
              </a:rPr>
              <a:t>It's genuinely empowering when the parents can not only see a list of ECA but also nominate their child for them.</a:t>
            </a:r>
          </a:p>
          <a:p>
            <a:pPr marL="285750" indent="-285750">
              <a:buFont typeface="Arial" pitchFamily="34" charset="0"/>
              <a:buChar char="•"/>
            </a:pPr>
            <a:r>
              <a:rPr lang="en-US" sz="1600" dirty="0">
                <a:latin typeface="Cambria" pitchFamily="18" charset="0"/>
                <a:ea typeface="Cambria" pitchFamily="18" charset="0"/>
              </a:rPr>
              <a:t> Of course, the school reserves the right to accept the nomination.</a:t>
            </a:r>
          </a:p>
          <a:p>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 y="2895600"/>
            <a:ext cx="7002278" cy="3276600"/>
          </a:xfrm>
          <a:prstGeom prst="rect">
            <a:avLst/>
          </a:prstGeom>
        </p:spPr>
      </p:pic>
    </p:spTree>
    <p:extLst>
      <p:ext uri="{BB962C8B-B14F-4D97-AF65-F5344CB8AC3E}">
        <p14:creationId xmlns:p14="http://schemas.microsoft.com/office/powerpoint/2010/main" val="6388150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12487"/>
            <a:ext cx="8463987" cy="850687"/>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Student Analytics Report(6/9)</a:t>
            </a:r>
          </a:p>
        </p:txBody>
      </p:sp>
      <p:sp>
        <p:nvSpPr>
          <p:cNvPr id="3" name="Content Placeholder 2"/>
          <p:cNvSpPr>
            <a:spLocks noGrp="1"/>
          </p:cNvSpPr>
          <p:nvPr>
            <p:ph idx="1"/>
          </p:nvPr>
        </p:nvSpPr>
        <p:spPr>
          <a:xfrm>
            <a:off x="533400" y="2527995"/>
            <a:ext cx="3429000" cy="3795532"/>
          </a:xfrm>
        </p:spPr>
        <p:txBody>
          <a:bodyPr>
            <a:normAutofit/>
          </a:bodyPr>
          <a:lstStyle/>
          <a:p>
            <a:pPr marL="0" indent="0">
              <a:buNone/>
            </a:pPr>
            <a:endParaRPr lang="en-US" dirty="0">
              <a:solidFill>
                <a:schemeClr val="accent1">
                  <a:lumMod val="50000"/>
                </a:schemeClr>
              </a:solidFill>
              <a:latin typeface="Cambria" pitchFamily="18" charset="0"/>
              <a:ea typeface="Cambria" pitchFamily="18" charset="0"/>
            </a:endParaRPr>
          </a:p>
          <a:p>
            <a:endParaRPr lang="en-US" dirty="0">
              <a:solidFill>
                <a:schemeClr val="accent1">
                  <a:lumMod val="50000"/>
                </a:schemeClr>
              </a:solidFill>
            </a:endParaRPr>
          </a:p>
          <a:p>
            <a:pPr marL="0" indent="0">
              <a:buNone/>
            </a:pPr>
            <a:endParaRPr lang="en-IN" dirty="0">
              <a:solidFill>
                <a:schemeClr val="accent1">
                  <a:lumMod val="50000"/>
                </a:schemeClr>
              </a:solidFill>
            </a:endParaRP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40</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662894" y="156216"/>
            <a:ext cx="1745569"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
        <p:nvSpPr>
          <p:cNvPr id="6" name="TextBox 5"/>
          <p:cNvSpPr txBox="1"/>
          <p:nvPr/>
        </p:nvSpPr>
        <p:spPr>
          <a:xfrm>
            <a:off x="228600" y="1219201"/>
            <a:ext cx="8247767" cy="1661993"/>
          </a:xfrm>
          <a:prstGeom prst="rect">
            <a:avLst/>
          </a:prstGeom>
          <a:noFill/>
        </p:spPr>
        <p:txBody>
          <a:bodyPr wrap="square" rtlCol="0">
            <a:spAutoFit/>
          </a:bodyPr>
          <a:lstStyle/>
          <a:p>
            <a:r>
              <a:rPr lang="en-US" sz="2000" b="1" dirty="0">
                <a:solidFill>
                  <a:schemeClr val="accent1">
                    <a:lumMod val="75000"/>
                  </a:schemeClr>
                </a:solidFill>
                <a:latin typeface="Cambria" pitchFamily="18" charset="0"/>
                <a:ea typeface="Cambria" pitchFamily="18" charset="0"/>
              </a:rPr>
              <a:t>6. Medical Incident Report</a:t>
            </a:r>
          </a:p>
          <a:p>
            <a:pPr marL="285750" indent="-285750">
              <a:buFont typeface="Arial" pitchFamily="34" charset="0"/>
              <a:buChar char="•"/>
            </a:pPr>
            <a:r>
              <a:rPr lang="en-US" sz="1600" dirty="0">
                <a:latin typeface="Cambria" pitchFamily="18" charset="0"/>
                <a:ea typeface="Cambria" pitchFamily="18" charset="0"/>
              </a:rPr>
              <a:t>The student has encountered some medical incidents, as reported below.</a:t>
            </a:r>
          </a:p>
          <a:p>
            <a:pPr marL="285750" indent="-285750">
              <a:buFont typeface="Arial" pitchFamily="34" charset="0"/>
              <a:buChar char="•"/>
            </a:pPr>
            <a:r>
              <a:rPr lang="en-US" sz="1600" dirty="0">
                <a:latin typeface="Cambria" pitchFamily="18" charset="0"/>
                <a:ea typeface="Cambria" pitchFamily="18" charset="0"/>
              </a:rPr>
              <a:t>It's genuinely empowering when the parents can not only see a list of ECA but also nominate their child for them. </a:t>
            </a:r>
          </a:p>
          <a:p>
            <a:pPr marL="285750" indent="-285750">
              <a:buFont typeface="Arial" pitchFamily="34" charset="0"/>
              <a:buChar char="•"/>
            </a:pPr>
            <a:r>
              <a:rPr lang="en-US" sz="1600" dirty="0">
                <a:latin typeface="Cambria" pitchFamily="18" charset="0"/>
                <a:ea typeface="Cambria" pitchFamily="18" charset="0"/>
              </a:rPr>
              <a:t>Of course, the school reserves the right to accept the nomination.</a:t>
            </a:r>
          </a:p>
          <a:p>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4800" y="2604196"/>
            <a:ext cx="7467600" cy="3810000"/>
          </a:xfrm>
          <a:prstGeom prst="rect">
            <a:avLst/>
          </a:prstGeom>
        </p:spPr>
      </p:pic>
    </p:spTree>
    <p:extLst>
      <p:ext uri="{BB962C8B-B14F-4D97-AF65-F5344CB8AC3E}">
        <p14:creationId xmlns:p14="http://schemas.microsoft.com/office/powerpoint/2010/main" val="8889335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8463987" cy="850687"/>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Student Analytics Report(7/9)</a:t>
            </a:r>
          </a:p>
        </p:txBody>
      </p:sp>
      <p:sp>
        <p:nvSpPr>
          <p:cNvPr id="3" name="Content Placeholder 2"/>
          <p:cNvSpPr>
            <a:spLocks noGrp="1"/>
          </p:cNvSpPr>
          <p:nvPr>
            <p:ph idx="1"/>
          </p:nvPr>
        </p:nvSpPr>
        <p:spPr>
          <a:xfrm>
            <a:off x="533400" y="2527995"/>
            <a:ext cx="3429000" cy="3795532"/>
          </a:xfrm>
        </p:spPr>
        <p:txBody>
          <a:bodyPr>
            <a:normAutofit/>
          </a:bodyPr>
          <a:lstStyle/>
          <a:p>
            <a:pPr marL="0" indent="0">
              <a:buNone/>
            </a:pPr>
            <a:endParaRPr lang="en-US" dirty="0">
              <a:solidFill>
                <a:schemeClr val="accent1">
                  <a:lumMod val="50000"/>
                </a:schemeClr>
              </a:solidFill>
              <a:latin typeface="Cambria" pitchFamily="18" charset="0"/>
              <a:ea typeface="Cambria" pitchFamily="18" charset="0"/>
            </a:endParaRPr>
          </a:p>
          <a:p>
            <a:endParaRPr lang="en-US" dirty="0">
              <a:solidFill>
                <a:schemeClr val="accent1">
                  <a:lumMod val="50000"/>
                </a:schemeClr>
              </a:solidFill>
            </a:endParaRPr>
          </a:p>
          <a:p>
            <a:pPr marL="0" indent="0">
              <a:buNone/>
            </a:pPr>
            <a:endParaRPr lang="en-IN" dirty="0">
              <a:solidFill>
                <a:schemeClr val="accent1">
                  <a:lumMod val="50000"/>
                </a:schemeClr>
              </a:solidFill>
            </a:endParaRP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41</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662894" y="156216"/>
            <a:ext cx="1745569"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
        <p:nvSpPr>
          <p:cNvPr id="4" name="TextBox 3"/>
          <p:cNvSpPr txBox="1"/>
          <p:nvPr/>
        </p:nvSpPr>
        <p:spPr>
          <a:xfrm>
            <a:off x="952500" y="6043136"/>
            <a:ext cx="6972300" cy="738664"/>
          </a:xfrm>
          <a:prstGeom prst="rect">
            <a:avLst/>
          </a:prstGeom>
          <a:noFill/>
        </p:spPr>
        <p:txBody>
          <a:bodyPr wrap="square" rtlCol="0">
            <a:spAutoFit/>
          </a:bodyPr>
          <a:lstStyle/>
          <a:p>
            <a:r>
              <a:rPr lang="en-US" sz="1400" dirty="0">
                <a:solidFill>
                  <a:srgbClr val="190ADA"/>
                </a:solidFill>
                <a:latin typeface="Cambria" pitchFamily="18" charset="0"/>
                <a:ea typeface="Cambria" pitchFamily="18" charset="0"/>
              </a:rPr>
              <a:t>Class Bench Marking shows the</a:t>
            </a:r>
            <a:r>
              <a:rPr lang="en-US" sz="1400" dirty="0">
                <a:solidFill>
                  <a:srgbClr val="190ADA"/>
                </a:solidFill>
              </a:rPr>
              <a:t> </a:t>
            </a:r>
            <a:r>
              <a:rPr lang="en-US" sz="1400" dirty="0">
                <a:solidFill>
                  <a:srgbClr val="190ADA"/>
                </a:solidFill>
                <a:latin typeface="Cambria" pitchFamily="18" charset="0"/>
                <a:ea typeface="Cambria" pitchFamily="18" charset="0"/>
              </a:rPr>
              <a:t>measurable standards are set for learning</a:t>
            </a:r>
            <a:r>
              <a:rPr lang="en-US" sz="1400" dirty="0">
                <a:solidFill>
                  <a:srgbClr val="190ADA"/>
                </a:solidFill>
              </a:rPr>
              <a:t>. </a:t>
            </a:r>
            <a:r>
              <a:rPr lang="en-US" sz="1400" dirty="0">
                <a:solidFill>
                  <a:srgbClr val="190ADA"/>
                </a:solidFill>
                <a:latin typeface="Cambria" pitchFamily="18" charset="0"/>
                <a:ea typeface="Cambria" pitchFamily="18" charset="0"/>
              </a:rPr>
              <a:t> The median (orange) of  marks in subjects of the student &amp; the student’s marks(yellow) indicates the student have higher marks than the median of the class.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914400"/>
            <a:ext cx="7086600" cy="5095387"/>
          </a:xfrm>
          <a:prstGeom prst="rect">
            <a:avLst/>
          </a:prstGeom>
        </p:spPr>
      </p:pic>
    </p:spTree>
    <p:extLst>
      <p:ext uri="{BB962C8B-B14F-4D97-AF65-F5344CB8AC3E}">
        <p14:creationId xmlns:p14="http://schemas.microsoft.com/office/powerpoint/2010/main" val="28322287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8463987" cy="850687"/>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Student Analytics Report(8/9)</a:t>
            </a:r>
          </a:p>
        </p:txBody>
      </p:sp>
      <p:sp>
        <p:nvSpPr>
          <p:cNvPr id="3" name="Content Placeholder 2"/>
          <p:cNvSpPr>
            <a:spLocks noGrp="1"/>
          </p:cNvSpPr>
          <p:nvPr>
            <p:ph idx="1"/>
          </p:nvPr>
        </p:nvSpPr>
        <p:spPr>
          <a:xfrm>
            <a:off x="381000" y="3824468"/>
            <a:ext cx="2438400" cy="2347732"/>
          </a:xfrm>
        </p:spPr>
        <p:txBody>
          <a:bodyPr>
            <a:normAutofit/>
          </a:bodyPr>
          <a:lstStyle/>
          <a:p>
            <a:r>
              <a:rPr lang="en-US" sz="1400" dirty="0">
                <a:latin typeface="Cambria" pitchFamily="18" charset="0"/>
                <a:ea typeface="Cambria" pitchFamily="18" charset="0"/>
              </a:rPr>
              <a:t>As shown in the rank table the student has improved  marks in comparison to ranks in English, social studies, French  but the ranks gradually reduces.</a:t>
            </a:r>
          </a:p>
          <a:p>
            <a:r>
              <a:rPr lang="en-US" sz="1400" dirty="0">
                <a:latin typeface="Cambria" pitchFamily="18" charset="0"/>
                <a:ea typeface="Cambria" pitchFamily="18" charset="0"/>
              </a:rPr>
              <a:t>In maths the performance remains best up to cycle test 1 to 3 but in Final term the mark and rank both decreased.</a:t>
            </a:r>
          </a:p>
          <a:p>
            <a:pPr marL="0" indent="0">
              <a:buNone/>
            </a:pPr>
            <a:endParaRPr lang="en-US" sz="1400" dirty="0">
              <a:solidFill>
                <a:schemeClr val="accent1">
                  <a:lumMod val="50000"/>
                </a:schemeClr>
              </a:solidFill>
              <a:latin typeface="Cambria" pitchFamily="18" charset="0"/>
              <a:ea typeface="Cambria" pitchFamily="18" charset="0"/>
            </a:endParaRPr>
          </a:p>
          <a:p>
            <a:pPr marL="0" indent="0">
              <a:buNone/>
            </a:pPr>
            <a:endParaRPr lang="en-US" sz="1600" dirty="0">
              <a:solidFill>
                <a:schemeClr val="accent1">
                  <a:lumMod val="50000"/>
                </a:schemeClr>
              </a:solidFill>
              <a:latin typeface="Cambria" pitchFamily="18" charset="0"/>
              <a:ea typeface="Cambria" pitchFamily="18" charset="0"/>
            </a:endParaRPr>
          </a:p>
          <a:p>
            <a:pPr marL="0" indent="0">
              <a:buNone/>
            </a:pPr>
            <a:endParaRPr lang="en-US" sz="1600" dirty="0">
              <a:solidFill>
                <a:schemeClr val="accent1">
                  <a:lumMod val="50000"/>
                </a:schemeClr>
              </a:solidFill>
              <a:latin typeface="Cambria" pitchFamily="18" charset="0"/>
              <a:ea typeface="Cambria" pitchFamily="18" charset="0"/>
            </a:endParaRPr>
          </a:p>
          <a:p>
            <a:endParaRPr lang="en-US" dirty="0">
              <a:solidFill>
                <a:schemeClr val="accent1">
                  <a:lumMod val="50000"/>
                </a:schemeClr>
              </a:solidFill>
            </a:endParaRPr>
          </a:p>
          <a:p>
            <a:pPr marL="0" indent="0">
              <a:buNone/>
            </a:pPr>
            <a:endParaRPr lang="en-IN" dirty="0">
              <a:solidFill>
                <a:schemeClr val="accent1">
                  <a:lumMod val="50000"/>
                </a:schemeClr>
              </a:solidFill>
            </a:endParaRP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42</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662894" y="156216"/>
            <a:ext cx="1745569"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pic>
        <p:nvPicPr>
          <p:cNvPr id="1126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 y="1066800"/>
            <a:ext cx="8434880" cy="1196975"/>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9400" y="2800166"/>
            <a:ext cx="5715000" cy="337203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81001" y="2209800"/>
            <a:ext cx="7620000" cy="1015663"/>
          </a:xfrm>
          <a:prstGeom prst="rect">
            <a:avLst/>
          </a:prstGeom>
          <a:noFill/>
        </p:spPr>
        <p:txBody>
          <a:bodyPr wrap="square" rtlCol="0">
            <a:spAutoFit/>
          </a:bodyPr>
          <a:lstStyle/>
          <a:p>
            <a:r>
              <a:rPr lang="en-US" sz="1400" b="1" dirty="0">
                <a:solidFill>
                  <a:schemeClr val="accent1">
                    <a:lumMod val="75000"/>
                  </a:schemeClr>
                </a:solidFill>
                <a:latin typeface="Cambria" pitchFamily="18" charset="0"/>
                <a:ea typeface="Cambria" pitchFamily="18" charset="0"/>
              </a:rPr>
              <a:t>2x2 Matrix for Absolute Performance Vs. Comparative /Relative Performance:</a:t>
            </a:r>
          </a:p>
          <a:p>
            <a:r>
              <a:rPr lang="en-US" sz="1400" dirty="0">
                <a:solidFill>
                  <a:schemeClr val="accent1">
                    <a:lumMod val="75000"/>
                  </a:schemeClr>
                </a:solidFill>
                <a:latin typeface="Cambria" pitchFamily="18" charset="0"/>
                <a:ea typeface="Cambria" pitchFamily="18" charset="0"/>
              </a:rPr>
              <a:t>This section captures the absolute vs. the relative performance of the student in crucial subjects.</a:t>
            </a:r>
          </a:p>
          <a:p>
            <a:endParaRPr lang="en-US" sz="1400" b="1" dirty="0">
              <a:solidFill>
                <a:schemeClr val="accent1">
                  <a:lumMod val="75000"/>
                </a:schemeClr>
              </a:solidFill>
              <a:latin typeface="Cambria" pitchFamily="18" charset="0"/>
              <a:ea typeface="Cambria" pitchFamily="18" charset="0"/>
            </a:endParaRPr>
          </a:p>
          <a:p>
            <a:endParaRPr lang="en-US" dirty="0"/>
          </a:p>
        </p:txBody>
      </p:sp>
      <p:sp>
        <p:nvSpPr>
          <p:cNvPr id="6" name="TextBox 5"/>
          <p:cNvSpPr txBox="1"/>
          <p:nvPr/>
        </p:nvSpPr>
        <p:spPr>
          <a:xfrm>
            <a:off x="2971800" y="6334780"/>
            <a:ext cx="5562600" cy="523220"/>
          </a:xfrm>
          <a:prstGeom prst="rect">
            <a:avLst/>
          </a:prstGeom>
          <a:noFill/>
        </p:spPr>
        <p:txBody>
          <a:bodyPr wrap="square" rtlCol="0">
            <a:spAutoFit/>
          </a:bodyPr>
          <a:lstStyle/>
          <a:p>
            <a:pPr marL="285750" indent="-285750">
              <a:buFont typeface="Wingdings" pitchFamily="2" charset="2"/>
              <a:buChar char="Ø"/>
            </a:pPr>
            <a:r>
              <a:rPr lang="en-US" sz="1400" dirty="0">
                <a:solidFill>
                  <a:schemeClr val="accent1">
                    <a:lumMod val="75000"/>
                  </a:schemeClr>
                </a:solidFill>
                <a:latin typeface="Cambria" pitchFamily="18" charset="0"/>
                <a:ea typeface="Cambria" pitchFamily="18" charset="0"/>
              </a:rPr>
              <a:t> Green cell indicates increase in marks &amp; white cell is opposite.</a:t>
            </a:r>
          </a:p>
          <a:p>
            <a:pPr marL="285750" indent="-285750">
              <a:buFont typeface="Wingdings" pitchFamily="2" charset="2"/>
              <a:buChar char="Ø"/>
            </a:pPr>
            <a:r>
              <a:rPr lang="en-US" sz="1400" dirty="0">
                <a:solidFill>
                  <a:schemeClr val="accent1">
                    <a:lumMod val="75000"/>
                  </a:schemeClr>
                </a:solidFill>
                <a:latin typeface="Cambria" pitchFamily="18" charset="0"/>
                <a:ea typeface="Cambria" pitchFamily="18" charset="0"/>
              </a:rPr>
              <a:t> Green font indicates increase in ranks &amp; red font is opposite.</a:t>
            </a:r>
          </a:p>
        </p:txBody>
      </p:sp>
      <p:sp>
        <p:nvSpPr>
          <p:cNvPr id="12" name="TextBox 11"/>
          <p:cNvSpPr txBox="1"/>
          <p:nvPr/>
        </p:nvSpPr>
        <p:spPr>
          <a:xfrm>
            <a:off x="2971800" y="6096000"/>
            <a:ext cx="4563878" cy="338554"/>
          </a:xfrm>
          <a:prstGeom prst="rect">
            <a:avLst/>
          </a:prstGeom>
          <a:noFill/>
        </p:spPr>
        <p:txBody>
          <a:bodyPr wrap="square" rtlCol="0">
            <a:spAutoFit/>
          </a:bodyPr>
          <a:lstStyle/>
          <a:p>
            <a:r>
              <a:rPr lang="en-US" sz="1600" dirty="0">
                <a:solidFill>
                  <a:schemeClr val="accent1">
                    <a:lumMod val="75000"/>
                  </a:schemeClr>
                </a:solidFill>
                <a:latin typeface="Cambria" pitchFamily="18" charset="0"/>
                <a:ea typeface="Cambria" pitchFamily="18" charset="0"/>
              </a:rPr>
              <a:t>Explanation of above table:</a:t>
            </a:r>
          </a:p>
        </p:txBody>
      </p:sp>
    </p:spTree>
    <p:extLst>
      <p:ext uri="{BB962C8B-B14F-4D97-AF65-F5344CB8AC3E}">
        <p14:creationId xmlns:p14="http://schemas.microsoft.com/office/powerpoint/2010/main" val="22412565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8463987" cy="913177"/>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Student Analytics Report(9/9)</a:t>
            </a:r>
          </a:p>
        </p:txBody>
      </p:sp>
      <p:sp>
        <p:nvSpPr>
          <p:cNvPr id="3" name="Content Placeholder 2"/>
          <p:cNvSpPr>
            <a:spLocks noGrp="1"/>
          </p:cNvSpPr>
          <p:nvPr>
            <p:ph idx="1"/>
          </p:nvPr>
        </p:nvSpPr>
        <p:spPr>
          <a:xfrm>
            <a:off x="533400" y="2438400"/>
            <a:ext cx="3429000" cy="3885127"/>
          </a:xfrm>
        </p:spPr>
        <p:txBody>
          <a:bodyPr>
            <a:normAutofit/>
          </a:bodyPr>
          <a:lstStyle/>
          <a:p>
            <a:pPr marL="0" indent="0">
              <a:buNone/>
            </a:pPr>
            <a:endParaRPr lang="en-US" dirty="0">
              <a:solidFill>
                <a:schemeClr val="accent1">
                  <a:lumMod val="50000"/>
                </a:schemeClr>
              </a:solidFill>
              <a:latin typeface="Cambria" pitchFamily="18" charset="0"/>
              <a:ea typeface="Cambria" pitchFamily="18" charset="0"/>
            </a:endParaRPr>
          </a:p>
          <a:p>
            <a:endParaRPr lang="en-US" dirty="0">
              <a:solidFill>
                <a:schemeClr val="accent1">
                  <a:lumMod val="50000"/>
                </a:schemeClr>
              </a:solidFill>
            </a:endParaRPr>
          </a:p>
          <a:p>
            <a:pPr marL="0" indent="0">
              <a:buNone/>
            </a:pPr>
            <a:endParaRPr lang="en-IN" dirty="0">
              <a:solidFill>
                <a:schemeClr val="accent1">
                  <a:lumMod val="50000"/>
                </a:schemeClr>
              </a:solidFill>
            </a:endParaRP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43</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662894" y="156216"/>
            <a:ext cx="1745569"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91000" y="2057400"/>
            <a:ext cx="4343400" cy="4407274"/>
          </a:xfrm>
          <a:prstGeom prst="rect">
            <a:avLst/>
          </a:prstGeom>
        </p:spPr>
      </p:pic>
      <p:sp>
        <p:nvSpPr>
          <p:cNvPr id="6" name="TextBox 5"/>
          <p:cNvSpPr txBox="1"/>
          <p:nvPr/>
        </p:nvSpPr>
        <p:spPr>
          <a:xfrm>
            <a:off x="228600" y="1813679"/>
            <a:ext cx="3352800" cy="3631763"/>
          </a:xfrm>
          <a:prstGeom prst="rect">
            <a:avLst/>
          </a:prstGeom>
          <a:noFill/>
        </p:spPr>
        <p:txBody>
          <a:bodyPr wrap="square" rtlCol="0">
            <a:spAutoFit/>
          </a:bodyPr>
          <a:lstStyle/>
          <a:p>
            <a:endParaRPr lang="en-US" dirty="0">
              <a:solidFill>
                <a:schemeClr val="accent1">
                  <a:lumMod val="75000"/>
                </a:schemeClr>
              </a:solidFill>
              <a:latin typeface="Cambria" pitchFamily="18" charset="0"/>
              <a:ea typeface="Cambria" pitchFamily="18" charset="0"/>
            </a:endParaRPr>
          </a:p>
          <a:p>
            <a:endParaRPr lang="en-US" dirty="0">
              <a:solidFill>
                <a:schemeClr val="accent1">
                  <a:lumMod val="75000"/>
                </a:schemeClr>
              </a:solidFill>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As shown in the table the student is punctual &amp; in may and oct she has 100% attendance.</a:t>
            </a:r>
          </a:p>
          <a:p>
            <a:pPr marL="285750" indent="-285750">
              <a:buFont typeface="Arial" pitchFamily="34" charset="0"/>
              <a:buChar char="•"/>
            </a:pPr>
            <a:endParaRPr lang="en-US" sz="1600" dirty="0">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She has the lowest attendance in the month of march.</a:t>
            </a:r>
          </a:p>
          <a:p>
            <a:pPr marL="285750" indent="-285750">
              <a:buFont typeface="Arial" pitchFamily="34" charset="0"/>
              <a:buChar char="•"/>
            </a:pPr>
            <a:endParaRPr lang="en-US" sz="1600" dirty="0">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The attendance benchmarking shows she has average percentage of 76% and median of 79%.</a:t>
            </a:r>
          </a:p>
          <a:p>
            <a:endParaRPr lang="en-US" dirty="0">
              <a:solidFill>
                <a:schemeClr val="accent1">
                  <a:lumMod val="75000"/>
                </a:schemeClr>
              </a:solidFill>
              <a:latin typeface="Cambria" pitchFamily="18" charset="0"/>
              <a:ea typeface="Cambria" pitchFamily="18" charset="0"/>
            </a:endParaRPr>
          </a:p>
        </p:txBody>
      </p:sp>
      <p:sp>
        <p:nvSpPr>
          <p:cNvPr id="8" name="TextBox 7"/>
          <p:cNvSpPr txBox="1"/>
          <p:nvPr/>
        </p:nvSpPr>
        <p:spPr>
          <a:xfrm>
            <a:off x="515234" y="1438870"/>
            <a:ext cx="7714366" cy="923330"/>
          </a:xfrm>
          <a:prstGeom prst="rect">
            <a:avLst/>
          </a:prstGeom>
          <a:noFill/>
        </p:spPr>
        <p:txBody>
          <a:bodyPr wrap="square" rtlCol="0">
            <a:spAutoFit/>
          </a:bodyPr>
          <a:lstStyle/>
          <a:p>
            <a:r>
              <a:rPr lang="en-US" dirty="0">
                <a:solidFill>
                  <a:schemeClr val="accent1">
                    <a:lumMod val="75000"/>
                  </a:schemeClr>
                </a:solidFill>
                <a:latin typeface="Cambria" pitchFamily="18" charset="0"/>
                <a:ea typeface="Cambria" pitchFamily="18" charset="0"/>
              </a:rPr>
              <a:t>This section captures the total attendance summary of  the student of the academic year &amp; also puts emphasis on the attendance benchmarking.</a:t>
            </a:r>
          </a:p>
          <a:p>
            <a:endParaRPr lang="en-US" dirty="0"/>
          </a:p>
        </p:txBody>
      </p:sp>
      <p:sp>
        <p:nvSpPr>
          <p:cNvPr id="5" name="TextBox 4"/>
          <p:cNvSpPr txBox="1"/>
          <p:nvPr/>
        </p:nvSpPr>
        <p:spPr>
          <a:xfrm>
            <a:off x="381000" y="990600"/>
            <a:ext cx="6477000" cy="523220"/>
          </a:xfrm>
          <a:prstGeom prst="rect">
            <a:avLst/>
          </a:prstGeom>
          <a:noFill/>
        </p:spPr>
        <p:txBody>
          <a:bodyPr wrap="square" rtlCol="0">
            <a:spAutoFit/>
          </a:bodyPr>
          <a:lstStyle/>
          <a:p>
            <a:r>
              <a:rPr lang="en-US" sz="2800" b="1" dirty="0">
                <a:solidFill>
                  <a:schemeClr val="accent1">
                    <a:lumMod val="75000"/>
                  </a:schemeClr>
                </a:solidFill>
                <a:latin typeface="Cambria" pitchFamily="18" charset="0"/>
                <a:ea typeface="Cambria" pitchFamily="18" charset="0"/>
              </a:rPr>
              <a:t> 9. Attendance</a:t>
            </a:r>
          </a:p>
        </p:txBody>
      </p:sp>
    </p:spTree>
    <p:extLst>
      <p:ext uri="{BB962C8B-B14F-4D97-AF65-F5344CB8AC3E}">
        <p14:creationId xmlns:p14="http://schemas.microsoft.com/office/powerpoint/2010/main" val="14566432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63987" cy="850687"/>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Teacher Management</a:t>
            </a:r>
          </a:p>
        </p:txBody>
      </p:sp>
      <p:sp>
        <p:nvSpPr>
          <p:cNvPr id="3" name="Content Placeholder 2"/>
          <p:cNvSpPr>
            <a:spLocks noGrp="1"/>
          </p:cNvSpPr>
          <p:nvPr>
            <p:ph idx="1"/>
          </p:nvPr>
        </p:nvSpPr>
        <p:spPr>
          <a:xfrm>
            <a:off x="97397" y="1295400"/>
            <a:ext cx="8589403" cy="5028127"/>
          </a:xfrm>
        </p:spPr>
        <p:txBody>
          <a:bodyPr>
            <a:normAutofit/>
          </a:bodyPr>
          <a:lstStyle/>
          <a:p>
            <a:pPr marL="0" indent="0">
              <a:buNone/>
            </a:pPr>
            <a:r>
              <a:rPr lang="en-US" sz="1900" dirty="0">
                <a:solidFill>
                  <a:schemeClr val="accent1">
                    <a:lumMod val="75000"/>
                  </a:schemeClr>
                </a:solidFill>
                <a:latin typeface="Cambria" pitchFamily="18" charset="0"/>
                <a:ea typeface="Cambria" pitchFamily="18" charset="0"/>
              </a:rPr>
              <a:t>Our Teacher management empowers you in many ways that can be divided into two broad categories of:</a:t>
            </a:r>
          </a:p>
          <a:p>
            <a:pPr marL="0" indent="0">
              <a:buNone/>
            </a:pPr>
            <a:r>
              <a:rPr lang="en-US" sz="1800" b="1" dirty="0">
                <a:solidFill>
                  <a:schemeClr val="accent1">
                    <a:lumMod val="75000"/>
                  </a:schemeClr>
                </a:solidFill>
                <a:latin typeface="Cambria" pitchFamily="18" charset="0"/>
                <a:ea typeface="Cambria" pitchFamily="18" charset="0"/>
              </a:rPr>
              <a:t>1-Teaching Operations</a:t>
            </a:r>
          </a:p>
          <a:p>
            <a:pPr marL="0" indent="0">
              <a:buNone/>
            </a:pPr>
            <a:r>
              <a:rPr lang="en-US" sz="1800" b="1" dirty="0">
                <a:solidFill>
                  <a:schemeClr val="accent1">
                    <a:lumMod val="75000"/>
                  </a:schemeClr>
                </a:solidFill>
                <a:latin typeface="Cambria" pitchFamily="18" charset="0"/>
                <a:ea typeface="Cambria" pitchFamily="18" charset="0"/>
              </a:rPr>
              <a:t>2 -Teachers Performance Management</a:t>
            </a:r>
          </a:p>
          <a:p>
            <a:r>
              <a:rPr lang="en-US" sz="1600" dirty="0">
                <a:latin typeface="Cambria" pitchFamily="18" charset="0"/>
                <a:ea typeface="Cambria" pitchFamily="18" charset="0"/>
              </a:rPr>
              <a:t>Teacher management essentially combines teaching operations with our Teacher's  appraisal system to provide holistic teacher management.</a:t>
            </a:r>
          </a:p>
          <a:p>
            <a:r>
              <a:rPr lang="en-US" sz="1600" dirty="0">
                <a:latin typeface="Cambria" pitchFamily="18" charset="0"/>
                <a:ea typeface="Cambria" pitchFamily="18" charset="0"/>
              </a:rPr>
              <a:t>While the former is the functional part of the Teacher's role, the latter deals with the softer traits that impact the former.</a:t>
            </a:r>
          </a:p>
          <a:p>
            <a:r>
              <a:rPr lang="en-US" sz="1600" dirty="0">
                <a:latin typeface="Cambria" pitchFamily="18" charset="0"/>
                <a:ea typeface="Cambria" pitchFamily="18" charset="0"/>
              </a:rPr>
              <a:t>So, in a way, both are intertwined and would yield rich dividends if they are used in conjunction.</a:t>
            </a:r>
          </a:p>
          <a:p>
            <a:r>
              <a:rPr lang="en-US" sz="1600" dirty="0">
                <a:latin typeface="Cambria" pitchFamily="18" charset="0"/>
                <a:ea typeface="Cambria" pitchFamily="18" charset="0"/>
              </a:rPr>
              <a:t>While the teaching operations helps manage the </a:t>
            </a:r>
            <a:r>
              <a:rPr lang="en-US" sz="1600" b="1" i="1" dirty="0">
                <a:latin typeface="Cambria" pitchFamily="18" charset="0"/>
                <a:ea typeface="Cambria" pitchFamily="18" charset="0"/>
              </a:rPr>
              <a:t>resources efficiently,</a:t>
            </a:r>
            <a:r>
              <a:rPr lang="en-US" sz="1600" dirty="0">
                <a:latin typeface="Cambria" pitchFamily="18" charset="0"/>
                <a:ea typeface="Cambria" pitchFamily="18" charset="0"/>
              </a:rPr>
              <a:t> the teacher performance management makes them more </a:t>
            </a:r>
            <a:r>
              <a:rPr lang="en-US" sz="1600" b="1" i="1" dirty="0">
                <a:latin typeface="Cambria" pitchFamily="18" charset="0"/>
                <a:ea typeface="Cambria" pitchFamily="18" charset="0"/>
              </a:rPr>
              <a:t>effective</a:t>
            </a:r>
            <a:r>
              <a:rPr lang="en-US" sz="1600" dirty="0">
                <a:latin typeface="Cambria" pitchFamily="18" charset="0"/>
                <a:ea typeface="Cambria" pitchFamily="18" charset="0"/>
              </a:rPr>
              <a:t> by working on the </a:t>
            </a:r>
            <a:r>
              <a:rPr lang="en-US" sz="1600" b="1" i="1" dirty="0">
                <a:latin typeface="Cambria" pitchFamily="18" charset="0"/>
                <a:ea typeface="Cambria" pitchFamily="18" charset="0"/>
              </a:rPr>
              <a:t>resource competence</a:t>
            </a:r>
            <a:r>
              <a:rPr lang="en-US" sz="1600" dirty="0">
                <a:latin typeface="Cambria" pitchFamily="18" charset="0"/>
                <a:ea typeface="Cambria" pitchFamily="18" charset="0"/>
              </a:rPr>
              <a:t>.</a:t>
            </a:r>
          </a:p>
          <a:p>
            <a:pPr marL="0" indent="0">
              <a:buNone/>
            </a:pPr>
            <a:endParaRPr lang="en-US" dirty="0">
              <a:solidFill>
                <a:schemeClr val="accent1">
                  <a:lumMod val="50000"/>
                </a:schemeClr>
              </a:solidFill>
              <a:latin typeface="Cambria" pitchFamily="18" charset="0"/>
              <a:ea typeface="Cambria" pitchFamily="18" charset="0"/>
            </a:endParaRPr>
          </a:p>
          <a:p>
            <a:endParaRPr lang="en-US" dirty="0">
              <a:solidFill>
                <a:schemeClr val="accent1">
                  <a:lumMod val="50000"/>
                </a:schemeClr>
              </a:solidFill>
            </a:endParaRPr>
          </a:p>
          <a:p>
            <a:pPr marL="0" indent="0">
              <a:buNone/>
            </a:pPr>
            <a:endParaRPr lang="en-IN" dirty="0">
              <a:solidFill>
                <a:schemeClr val="accent1">
                  <a:lumMod val="50000"/>
                </a:schemeClr>
              </a:solidFill>
            </a:endParaRP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44</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662894" y="76200"/>
            <a:ext cx="1745569"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Tree>
    <p:extLst>
      <p:ext uri="{BB962C8B-B14F-4D97-AF65-F5344CB8AC3E}">
        <p14:creationId xmlns:p14="http://schemas.microsoft.com/office/powerpoint/2010/main" val="21356985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63987" cy="850687"/>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Time Table Automation(1/3)</a:t>
            </a:r>
          </a:p>
        </p:txBody>
      </p:sp>
      <p:sp>
        <p:nvSpPr>
          <p:cNvPr id="3" name="Content Placeholder 2"/>
          <p:cNvSpPr>
            <a:spLocks noGrp="1"/>
          </p:cNvSpPr>
          <p:nvPr>
            <p:ph idx="1"/>
          </p:nvPr>
        </p:nvSpPr>
        <p:spPr>
          <a:xfrm>
            <a:off x="97397" y="1066800"/>
            <a:ext cx="4855603" cy="5105400"/>
          </a:xfrm>
        </p:spPr>
        <p:txBody>
          <a:bodyPr>
            <a:normAutofit fontScale="62500" lnSpcReduction="20000"/>
          </a:bodyPr>
          <a:lstStyle/>
          <a:p>
            <a:pPr marL="0" indent="0">
              <a:buNone/>
            </a:pPr>
            <a:r>
              <a:rPr lang="en-US" sz="3800" b="1" dirty="0">
                <a:solidFill>
                  <a:schemeClr val="accent1">
                    <a:lumMod val="75000"/>
                  </a:schemeClr>
                </a:solidFill>
                <a:latin typeface="Cambria" pitchFamily="18" charset="0"/>
                <a:ea typeface="Cambria" pitchFamily="18" charset="0"/>
              </a:rPr>
              <a:t>1-Teaching Operations</a:t>
            </a:r>
          </a:p>
          <a:p>
            <a:pPr marL="0" indent="0">
              <a:buNone/>
            </a:pPr>
            <a:r>
              <a:rPr lang="en-US" sz="2900" b="1" dirty="0">
                <a:solidFill>
                  <a:schemeClr val="accent1">
                    <a:lumMod val="75000"/>
                  </a:schemeClr>
                </a:solidFill>
                <a:latin typeface="Cambria" pitchFamily="18" charset="0"/>
                <a:ea typeface="Cambria" pitchFamily="18" charset="0"/>
              </a:rPr>
              <a:t>Time-table</a:t>
            </a:r>
          </a:p>
          <a:p>
            <a:r>
              <a:rPr lang="en-US" sz="2600" dirty="0">
                <a:latin typeface="Cambria" pitchFamily="18" charset="0"/>
                <a:ea typeface="Cambria" pitchFamily="18" charset="0"/>
              </a:rPr>
              <a:t>Time table once created becomes Auto replicating takes care of absenteeism</a:t>
            </a:r>
          </a:p>
          <a:p>
            <a:pPr marL="0" indent="0">
              <a:buNone/>
            </a:pPr>
            <a:r>
              <a:rPr lang="en-US" sz="2900" b="1" dirty="0">
                <a:solidFill>
                  <a:schemeClr val="accent1">
                    <a:lumMod val="75000"/>
                  </a:schemeClr>
                </a:solidFill>
                <a:latin typeface="Cambria" pitchFamily="18" charset="0"/>
                <a:ea typeface="Cambria" pitchFamily="18" charset="0"/>
              </a:rPr>
              <a:t>Teacher’s Data</a:t>
            </a:r>
          </a:p>
          <a:p>
            <a:r>
              <a:rPr lang="en-US" sz="2600" dirty="0">
                <a:latin typeface="Cambria" pitchFamily="18" charset="0"/>
                <a:ea typeface="Cambria" pitchFamily="18" charset="0"/>
              </a:rPr>
              <a:t>It allows Teacher availability reports or occupancy reports to help schools plan and schedule better.</a:t>
            </a:r>
          </a:p>
          <a:p>
            <a:r>
              <a:rPr lang="en-US" sz="2600" dirty="0">
                <a:latin typeface="Cambria" pitchFamily="18" charset="0"/>
                <a:ea typeface="Cambria" pitchFamily="18" charset="0"/>
              </a:rPr>
              <a:t>Gives instant access to all teacher’s details including Date of Joining, Retirement, Qualifications &amp; allows to manage timetable.</a:t>
            </a:r>
          </a:p>
          <a:p>
            <a:pPr marL="0" indent="0">
              <a:buNone/>
            </a:pPr>
            <a:r>
              <a:rPr lang="en-US" sz="2900" b="1" dirty="0">
                <a:solidFill>
                  <a:schemeClr val="accent1">
                    <a:lumMod val="75000"/>
                  </a:schemeClr>
                </a:solidFill>
                <a:latin typeface="Cambria" pitchFamily="18" charset="0"/>
                <a:ea typeface="Cambria" pitchFamily="18" charset="0"/>
              </a:rPr>
              <a:t>Teacher leave management</a:t>
            </a:r>
          </a:p>
          <a:p>
            <a:r>
              <a:rPr lang="en-US" sz="2600" dirty="0">
                <a:latin typeface="Cambria" pitchFamily="18" charset="0"/>
                <a:ea typeface="Cambria" pitchFamily="18" charset="0"/>
              </a:rPr>
              <a:t>Teachers can apply leaves which get directly into the time table indicating the affected classes.</a:t>
            </a:r>
          </a:p>
          <a:p>
            <a:pPr marL="0" indent="0">
              <a:buNone/>
            </a:pPr>
            <a:r>
              <a:rPr lang="en-US" sz="2900" b="1" dirty="0">
                <a:solidFill>
                  <a:schemeClr val="accent1">
                    <a:lumMod val="75000"/>
                  </a:schemeClr>
                </a:solidFill>
                <a:latin typeface="Cambria" pitchFamily="18" charset="0"/>
                <a:ea typeface="Cambria" pitchFamily="18" charset="0"/>
              </a:rPr>
              <a:t>Automation of time-table</a:t>
            </a:r>
          </a:p>
          <a:p>
            <a:r>
              <a:rPr lang="en-US" sz="2600" dirty="0">
                <a:latin typeface="Cambria" pitchFamily="18" charset="0"/>
                <a:ea typeface="Cambria" pitchFamily="18" charset="0"/>
              </a:rPr>
              <a:t>Time table once created becomes Auto replicating takes care of absenteeism</a:t>
            </a:r>
          </a:p>
          <a:p>
            <a:pPr marL="0" indent="0">
              <a:buNone/>
            </a:pPr>
            <a:r>
              <a:rPr lang="en-US" sz="2900" b="1" dirty="0">
                <a:solidFill>
                  <a:schemeClr val="accent1">
                    <a:lumMod val="75000"/>
                  </a:schemeClr>
                </a:solidFill>
                <a:latin typeface="Cambria" pitchFamily="18" charset="0"/>
                <a:ea typeface="Cambria" pitchFamily="18" charset="0"/>
              </a:rPr>
              <a:t>Time table scheduling for absent teacher</a:t>
            </a:r>
          </a:p>
          <a:p>
            <a:r>
              <a:rPr lang="en-US" sz="2600" dirty="0">
                <a:latin typeface="Cambria" pitchFamily="18" charset="0"/>
                <a:ea typeface="Cambria" pitchFamily="18" charset="0"/>
              </a:rPr>
              <a:t>Teachers can manage get directly into the time table indicating the affected classes.</a:t>
            </a:r>
          </a:p>
          <a:p>
            <a:pPr marL="0" indent="0">
              <a:buNone/>
            </a:pPr>
            <a:endParaRPr lang="en-US" dirty="0"/>
          </a:p>
          <a:p>
            <a:pPr marL="0" indent="0">
              <a:buNone/>
            </a:pPr>
            <a:endParaRPr lang="en-US" dirty="0">
              <a:solidFill>
                <a:schemeClr val="accent1">
                  <a:lumMod val="50000"/>
                </a:schemeClr>
              </a:solidFill>
              <a:latin typeface="Cambria" pitchFamily="18" charset="0"/>
              <a:ea typeface="Cambria" pitchFamily="18" charset="0"/>
            </a:endParaRPr>
          </a:p>
          <a:p>
            <a:endParaRPr lang="en-US" dirty="0">
              <a:solidFill>
                <a:schemeClr val="accent1">
                  <a:lumMod val="50000"/>
                </a:schemeClr>
              </a:solidFill>
            </a:endParaRPr>
          </a:p>
          <a:p>
            <a:pPr marL="0" indent="0">
              <a:buNone/>
            </a:pPr>
            <a:endParaRPr lang="en-IN" dirty="0">
              <a:solidFill>
                <a:schemeClr val="accent1">
                  <a:lumMod val="50000"/>
                </a:schemeClr>
              </a:solidFill>
            </a:endParaRP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45</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662894" y="156216"/>
            <a:ext cx="1745569"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pic>
        <p:nvPicPr>
          <p:cNvPr id="1026" name="Picture 2" descr="image_not_f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2324099"/>
            <a:ext cx="3953436" cy="2400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36227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63987" cy="850687"/>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Time Table Automation(2/3)</a:t>
            </a:r>
          </a:p>
        </p:txBody>
      </p:sp>
      <p:sp>
        <p:nvSpPr>
          <p:cNvPr id="3" name="Content Placeholder 2"/>
          <p:cNvSpPr>
            <a:spLocks noGrp="1"/>
          </p:cNvSpPr>
          <p:nvPr>
            <p:ph idx="1"/>
          </p:nvPr>
        </p:nvSpPr>
        <p:spPr>
          <a:xfrm>
            <a:off x="97397" y="1066800"/>
            <a:ext cx="8718483" cy="5410200"/>
          </a:xfrm>
        </p:spPr>
        <p:txBody>
          <a:bodyPr>
            <a:normAutofit/>
          </a:bodyPr>
          <a:lstStyle/>
          <a:p>
            <a:pPr marL="0" indent="0">
              <a:buNone/>
            </a:pPr>
            <a:r>
              <a:rPr lang="en-US" b="1" dirty="0">
                <a:solidFill>
                  <a:schemeClr val="accent1">
                    <a:lumMod val="75000"/>
                  </a:schemeClr>
                </a:solidFill>
                <a:latin typeface="Cambria" pitchFamily="18" charset="0"/>
                <a:ea typeface="Cambria" pitchFamily="18" charset="0"/>
              </a:rPr>
              <a:t>                                       </a:t>
            </a:r>
            <a:r>
              <a:rPr lang="en-US" sz="3200" b="1" dirty="0">
                <a:solidFill>
                  <a:schemeClr val="accent1">
                    <a:lumMod val="75000"/>
                  </a:schemeClr>
                </a:solidFill>
                <a:latin typeface="Cambria" pitchFamily="18" charset="0"/>
                <a:ea typeface="Cambria" pitchFamily="18" charset="0"/>
              </a:rPr>
              <a:t>Scheduling</a:t>
            </a:r>
          </a:p>
          <a:p>
            <a:pPr marL="0" indent="0">
              <a:buNone/>
            </a:pPr>
            <a:endParaRPr lang="en-US" dirty="0"/>
          </a:p>
          <a:p>
            <a:pPr marL="0" indent="0">
              <a:buNone/>
            </a:pPr>
            <a:endParaRPr lang="en-US" dirty="0">
              <a:solidFill>
                <a:schemeClr val="accent1">
                  <a:lumMod val="50000"/>
                </a:schemeClr>
              </a:solidFill>
              <a:latin typeface="Cambria" pitchFamily="18" charset="0"/>
              <a:ea typeface="Cambria" pitchFamily="18" charset="0"/>
            </a:endParaRPr>
          </a:p>
          <a:p>
            <a:endParaRPr lang="en-US" dirty="0">
              <a:solidFill>
                <a:schemeClr val="accent1">
                  <a:lumMod val="50000"/>
                </a:schemeClr>
              </a:solidFill>
            </a:endParaRPr>
          </a:p>
          <a:p>
            <a:pPr marL="0" indent="0">
              <a:buNone/>
            </a:pPr>
            <a:endParaRPr lang="en-IN" dirty="0">
              <a:solidFill>
                <a:schemeClr val="accent1">
                  <a:lumMod val="50000"/>
                </a:schemeClr>
              </a:solidFill>
            </a:endParaRP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46</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662894" y="156216"/>
            <a:ext cx="1745569"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5400" y="1676400"/>
            <a:ext cx="6324172" cy="4743129"/>
          </a:xfrm>
          <a:prstGeom prst="rect">
            <a:avLst/>
          </a:prstGeom>
        </p:spPr>
      </p:pic>
    </p:spTree>
    <p:extLst>
      <p:ext uri="{BB962C8B-B14F-4D97-AF65-F5344CB8AC3E}">
        <p14:creationId xmlns:p14="http://schemas.microsoft.com/office/powerpoint/2010/main" val="18771025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63987" cy="850687"/>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Time Table Automation(3/3)</a:t>
            </a:r>
          </a:p>
        </p:txBody>
      </p:sp>
      <p:sp>
        <p:nvSpPr>
          <p:cNvPr id="3" name="Content Placeholder 2"/>
          <p:cNvSpPr>
            <a:spLocks noGrp="1"/>
          </p:cNvSpPr>
          <p:nvPr>
            <p:ph idx="1"/>
          </p:nvPr>
        </p:nvSpPr>
        <p:spPr>
          <a:xfrm>
            <a:off x="457200" y="1066800"/>
            <a:ext cx="8358680" cy="5410200"/>
          </a:xfrm>
        </p:spPr>
        <p:txBody>
          <a:bodyPr>
            <a:normAutofit fontScale="47500" lnSpcReduction="20000"/>
          </a:bodyPr>
          <a:lstStyle/>
          <a:p>
            <a:pPr marL="0" indent="0">
              <a:buNone/>
            </a:pPr>
            <a:r>
              <a:rPr lang="en-US" b="1" dirty="0">
                <a:solidFill>
                  <a:schemeClr val="accent1">
                    <a:lumMod val="75000"/>
                  </a:schemeClr>
                </a:solidFill>
                <a:latin typeface="Cambria" pitchFamily="18" charset="0"/>
                <a:ea typeface="Cambria" pitchFamily="18" charset="0"/>
              </a:rPr>
              <a:t>                                      </a:t>
            </a:r>
          </a:p>
          <a:p>
            <a:pPr marL="0" indent="0">
              <a:buNone/>
            </a:pPr>
            <a:r>
              <a:rPr lang="en-US" sz="4400" b="1" dirty="0">
                <a:solidFill>
                  <a:schemeClr val="accent1">
                    <a:lumMod val="75000"/>
                  </a:schemeClr>
                </a:solidFill>
                <a:latin typeface="Cambria" pitchFamily="18" charset="0"/>
                <a:ea typeface="Cambria" pitchFamily="18" charset="0"/>
              </a:rPr>
              <a:t>Superior Time-Table Features</a:t>
            </a:r>
          </a:p>
          <a:p>
            <a:pPr marL="0" indent="0">
              <a:buNone/>
            </a:pPr>
            <a:r>
              <a:rPr lang="en-US" sz="3300" b="1" dirty="0">
                <a:solidFill>
                  <a:schemeClr val="accent1">
                    <a:lumMod val="75000"/>
                  </a:schemeClr>
                </a:solidFill>
                <a:latin typeface="Cambria" pitchFamily="18" charset="0"/>
                <a:ea typeface="Cambria" pitchFamily="18" charset="0"/>
              </a:rPr>
              <a:t>Micro-scheduling :</a:t>
            </a:r>
          </a:p>
          <a:p>
            <a:r>
              <a:rPr lang="en-US" sz="3200" dirty="0">
                <a:latin typeface="Cambria" pitchFamily="18" charset="0"/>
                <a:ea typeface="Cambria" pitchFamily="18" charset="0"/>
              </a:rPr>
              <a:t>Micro-scheduling in time table with the chapter &amp; description of content planned to be covered</a:t>
            </a:r>
          </a:p>
          <a:p>
            <a:pPr marL="0" indent="0">
              <a:buNone/>
            </a:pPr>
            <a:r>
              <a:rPr lang="en-US" sz="3400" b="1" dirty="0">
                <a:solidFill>
                  <a:schemeClr val="accent1">
                    <a:lumMod val="75000"/>
                  </a:schemeClr>
                </a:solidFill>
                <a:latin typeface="Cambria" pitchFamily="18" charset="0"/>
                <a:ea typeface="Cambria" pitchFamily="18" charset="0"/>
              </a:rPr>
              <a:t>Scheduling &amp; Work Distribution :</a:t>
            </a:r>
          </a:p>
          <a:p>
            <a:r>
              <a:rPr lang="en-US" sz="3200" dirty="0">
                <a:latin typeface="Cambria" pitchFamily="18" charset="0"/>
                <a:ea typeface="Cambria" pitchFamily="18" charset="0"/>
              </a:rPr>
              <a:t>Scheduling &amp; Work Distribution among teachers for efficient work load distribution</a:t>
            </a:r>
          </a:p>
          <a:p>
            <a:pPr marL="0" indent="0">
              <a:buNone/>
            </a:pPr>
            <a:r>
              <a:rPr lang="en-US" sz="3300" b="1" dirty="0">
                <a:solidFill>
                  <a:schemeClr val="accent1">
                    <a:lumMod val="75000"/>
                  </a:schemeClr>
                </a:solidFill>
                <a:latin typeface="Cambria" pitchFamily="18" charset="0"/>
                <a:ea typeface="Cambria" pitchFamily="18" charset="0"/>
              </a:rPr>
              <a:t>Teacher substitution:</a:t>
            </a:r>
          </a:p>
          <a:p>
            <a:pPr>
              <a:lnSpc>
                <a:spcPct val="120000"/>
              </a:lnSpc>
            </a:pPr>
            <a:r>
              <a:rPr lang="en-US" sz="3200" dirty="0">
                <a:latin typeface="Cambria" pitchFamily="18" charset="0"/>
                <a:ea typeface="Cambria" pitchFamily="18" charset="0"/>
              </a:rPr>
              <a:t>Teacher substitution at the last moment due to unplanned teacher absence owing to some exigency at teacher's end</a:t>
            </a:r>
          </a:p>
          <a:p>
            <a:pPr marL="0" indent="0">
              <a:buNone/>
            </a:pPr>
            <a:r>
              <a:rPr lang="en-US" sz="3300" b="1" dirty="0">
                <a:solidFill>
                  <a:schemeClr val="accent1">
                    <a:lumMod val="75000"/>
                  </a:schemeClr>
                </a:solidFill>
                <a:latin typeface="Cambria" pitchFamily="18" charset="0"/>
                <a:ea typeface="Cambria" pitchFamily="18" charset="0"/>
              </a:rPr>
              <a:t>Combining  Class:</a:t>
            </a:r>
          </a:p>
          <a:p>
            <a:pPr marL="0" indent="0">
              <a:buNone/>
            </a:pPr>
            <a:r>
              <a:rPr lang="en-US" sz="3200" dirty="0">
                <a:latin typeface="Cambria" pitchFamily="18" charset="0"/>
                <a:ea typeface="Cambria" pitchFamily="18" charset="0"/>
              </a:rPr>
              <a:t>Combining' Class Feature (combine class to make up for a teacher shortage/Leave)</a:t>
            </a:r>
          </a:p>
          <a:p>
            <a:pPr marL="0" indent="0">
              <a:buNone/>
            </a:pPr>
            <a:r>
              <a:rPr lang="en-US" sz="3300" b="1" dirty="0">
                <a:solidFill>
                  <a:schemeClr val="accent1">
                    <a:lumMod val="75000"/>
                  </a:schemeClr>
                </a:solidFill>
                <a:latin typeface="Cambria" pitchFamily="18" charset="0"/>
                <a:ea typeface="Cambria" pitchFamily="18" charset="0"/>
              </a:rPr>
              <a:t>Optional Subjects based time-table:</a:t>
            </a:r>
          </a:p>
          <a:p>
            <a:pPr>
              <a:lnSpc>
                <a:spcPct val="120000"/>
              </a:lnSpc>
            </a:pPr>
            <a:r>
              <a:rPr lang="en-US" sz="3200" dirty="0">
                <a:latin typeface="Cambria" pitchFamily="18" charset="0"/>
                <a:ea typeface="Cambria" pitchFamily="18" charset="0"/>
              </a:rPr>
              <a:t>Optional Subjects based time-table ensuring students see only the relevant optional subjects chosen by them</a:t>
            </a:r>
          </a:p>
          <a:p>
            <a:r>
              <a:rPr lang="en-US" sz="3200" dirty="0">
                <a:latin typeface="Cambria" pitchFamily="18" charset="0"/>
                <a:ea typeface="Cambria" pitchFamily="18" charset="0"/>
              </a:rPr>
              <a:t>Reports based on Teacher Workload distribution</a:t>
            </a:r>
          </a:p>
          <a:p>
            <a:pPr marL="0" indent="0">
              <a:buNone/>
            </a:pPr>
            <a:r>
              <a:rPr lang="en-US" sz="3300" b="1" dirty="0">
                <a:solidFill>
                  <a:schemeClr val="accent1">
                    <a:lumMod val="75000"/>
                  </a:schemeClr>
                </a:solidFill>
                <a:latin typeface="Cambria" pitchFamily="18" charset="0"/>
                <a:ea typeface="Cambria" pitchFamily="18" charset="0"/>
              </a:rPr>
              <a:t>Exam timetable features:</a:t>
            </a:r>
          </a:p>
          <a:p>
            <a:pPr>
              <a:lnSpc>
                <a:spcPct val="120000"/>
              </a:lnSpc>
            </a:pPr>
            <a:r>
              <a:rPr lang="en-US" sz="3200" dirty="0">
                <a:latin typeface="Cambria" pitchFamily="18" charset="0"/>
                <a:ea typeface="Cambria" pitchFamily="18" charset="0"/>
              </a:rPr>
              <a:t>Optional Subjects based EXAM time-table ensuring students see only the relevant optional subjects chosen by them in the Exam Date sheet</a:t>
            </a:r>
          </a:p>
          <a:p>
            <a:pPr marL="0" indent="0">
              <a:buNone/>
            </a:pPr>
            <a:endParaRPr lang="en-US" sz="2900" b="1" dirty="0">
              <a:solidFill>
                <a:schemeClr val="accent1">
                  <a:lumMod val="75000"/>
                </a:schemeClr>
              </a:solidFill>
              <a:latin typeface="Cambria" pitchFamily="18" charset="0"/>
              <a:ea typeface="Cambria" pitchFamily="18" charset="0"/>
            </a:endParaRPr>
          </a:p>
          <a:p>
            <a:pPr marL="0" indent="0">
              <a:buNone/>
            </a:pPr>
            <a:endParaRPr lang="en-US" dirty="0"/>
          </a:p>
          <a:p>
            <a:pPr marL="0" indent="0">
              <a:buNone/>
            </a:pPr>
            <a:endParaRPr lang="en-US" dirty="0">
              <a:solidFill>
                <a:schemeClr val="accent1">
                  <a:lumMod val="50000"/>
                </a:schemeClr>
              </a:solidFill>
              <a:latin typeface="Cambria" pitchFamily="18" charset="0"/>
              <a:ea typeface="Cambria" pitchFamily="18" charset="0"/>
            </a:endParaRPr>
          </a:p>
          <a:p>
            <a:endParaRPr lang="en-US" dirty="0">
              <a:solidFill>
                <a:schemeClr val="accent1">
                  <a:lumMod val="50000"/>
                </a:schemeClr>
              </a:solidFill>
            </a:endParaRPr>
          </a:p>
          <a:p>
            <a:pPr marL="0" indent="0">
              <a:buNone/>
            </a:pPr>
            <a:endParaRPr lang="en-IN" dirty="0">
              <a:solidFill>
                <a:schemeClr val="accent1">
                  <a:lumMod val="50000"/>
                </a:schemeClr>
              </a:solidFill>
            </a:endParaRP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47</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662894" y="156216"/>
            <a:ext cx="1745569"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Tree>
    <p:extLst>
      <p:ext uri="{BB962C8B-B14F-4D97-AF65-F5344CB8AC3E}">
        <p14:creationId xmlns:p14="http://schemas.microsoft.com/office/powerpoint/2010/main" val="37450557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63987" cy="990600"/>
          </a:xfrm>
          <a:solidFill>
            <a:schemeClr val="accent5">
              <a:lumMod val="75000"/>
            </a:schemeClr>
          </a:solidFill>
        </p:spPr>
        <p:txBody>
          <a:bodyPr vert="horz" lIns="91440" tIns="45720" rIns="91440" bIns="45720" rtlCol="0" anchor="ctr">
            <a:normAutofit/>
          </a:bodyPr>
          <a:lstStyle/>
          <a:p>
            <a:r>
              <a:rPr lang="en-IN" sz="3200" b="1" dirty="0">
                <a:solidFill>
                  <a:schemeClr val="bg1"/>
                </a:solidFill>
                <a:latin typeface="Cambria" panose="02040503050406030204" pitchFamily="18" charset="0"/>
              </a:rPr>
              <a:t>Teacher Performance Analysis(1/7)</a:t>
            </a:r>
          </a:p>
        </p:txBody>
      </p:sp>
      <p:sp>
        <p:nvSpPr>
          <p:cNvPr id="3" name="Content Placeholder 2"/>
          <p:cNvSpPr>
            <a:spLocks noGrp="1"/>
          </p:cNvSpPr>
          <p:nvPr>
            <p:ph idx="1"/>
          </p:nvPr>
        </p:nvSpPr>
        <p:spPr>
          <a:xfrm>
            <a:off x="97397" y="1066800"/>
            <a:ext cx="8718483" cy="1905000"/>
          </a:xfrm>
        </p:spPr>
        <p:txBody>
          <a:bodyPr>
            <a:normAutofit fontScale="40000" lnSpcReduction="20000"/>
          </a:bodyPr>
          <a:lstStyle/>
          <a:p>
            <a:pPr marL="0" indent="0">
              <a:buNone/>
            </a:pPr>
            <a:r>
              <a:rPr lang="en-US" b="1" dirty="0">
                <a:solidFill>
                  <a:schemeClr val="accent1">
                    <a:lumMod val="75000"/>
                  </a:schemeClr>
                </a:solidFill>
                <a:latin typeface="Cambria" pitchFamily="18" charset="0"/>
                <a:ea typeface="Cambria" pitchFamily="18" charset="0"/>
              </a:rPr>
              <a:t>    </a:t>
            </a:r>
            <a:r>
              <a:rPr lang="en-US" sz="6000" b="1" dirty="0">
                <a:solidFill>
                  <a:schemeClr val="accent1">
                    <a:lumMod val="75000"/>
                  </a:schemeClr>
                </a:solidFill>
                <a:latin typeface="Cambria" pitchFamily="18" charset="0"/>
                <a:ea typeface="Cambria" pitchFamily="18" charset="0"/>
              </a:rPr>
              <a:t>1-Teachers Performance Analysis</a:t>
            </a:r>
          </a:p>
          <a:p>
            <a:pPr marL="0" indent="0">
              <a:buNone/>
            </a:pPr>
            <a:r>
              <a:rPr lang="en-US" sz="4500" i="1" dirty="0">
                <a:solidFill>
                  <a:schemeClr val="accent1">
                    <a:lumMod val="75000"/>
                  </a:schemeClr>
                </a:solidFill>
                <a:latin typeface="Cambria" pitchFamily="18" charset="0"/>
                <a:ea typeface="Cambria" pitchFamily="18" charset="0"/>
              </a:rPr>
              <a:t>This is a crucial tool for recording &amp; measuring various aspects of the Teacher's performance in the classroom and pre-classroom that impact her deliverables.</a:t>
            </a:r>
          </a:p>
          <a:p>
            <a:pPr marL="0" indent="0">
              <a:buNone/>
            </a:pPr>
            <a:r>
              <a:rPr lang="en-US" sz="4500" dirty="0">
                <a:solidFill>
                  <a:schemeClr val="accent1">
                    <a:lumMod val="75000"/>
                  </a:schemeClr>
                </a:solidFill>
                <a:latin typeface="Cambria" pitchFamily="18" charset="0"/>
                <a:ea typeface="Cambria" pitchFamily="18" charset="0"/>
              </a:rPr>
              <a:t>It has two components given below:</a:t>
            </a:r>
          </a:p>
          <a:p>
            <a:pPr marL="0" indent="0">
              <a:buNone/>
            </a:pPr>
            <a:r>
              <a:rPr lang="en-US" sz="4000" b="1" dirty="0">
                <a:latin typeface="Cambria" pitchFamily="18" charset="0"/>
                <a:ea typeface="Cambria" pitchFamily="18" charset="0"/>
              </a:rPr>
              <a:t>1</a:t>
            </a:r>
            <a:r>
              <a:rPr lang="en-US" sz="4000" dirty="0">
                <a:latin typeface="Cambria" pitchFamily="18" charset="0"/>
                <a:ea typeface="Cambria" pitchFamily="18" charset="0"/>
              </a:rPr>
              <a:t>-Class Room Performance</a:t>
            </a:r>
          </a:p>
          <a:p>
            <a:pPr marL="0" indent="0">
              <a:buNone/>
            </a:pPr>
            <a:r>
              <a:rPr lang="en-US" sz="4000" b="1" dirty="0">
                <a:latin typeface="Cambria" pitchFamily="18" charset="0"/>
                <a:ea typeface="Cambria" pitchFamily="18" charset="0"/>
              </a:rPr>
              <a:t>2</a:t>
            </a:r>
            <a:r>
              <a:rPr lang="en-US" sz="4000" dirty="0">
                <a:latin typeface="Cambria" pitchFamily="18" charset="0"/>
                <a:ea typeface="Cambria" pitchFamily="18" charset="0"/>
              </a:rPr>
              <a:t>-Teacher Goal Sheet</a:t>
            </a:r>
          </a:p>
          <a:p>
            <a:pPr marL="0" indent="0">
              <a:buNone/>
            </a:pPr>
            <a:endParaRPr lang="en-US" dirty="0"/>
          </a:p>
          <a:p>
            <a:pPr marL="0" indent="0">
              <a:buNone/>
            </a:pPr>
            <a:endParaRPr lang="en-US" b="1" dirty="0">
              <a:solidFill>
                <a:schemeClr val="accent1">
                  <a:lumMod val="75000"/>
                </a:schemeClr>
              </a:solidFill>
              <a:latin typeface="Cambria" pitchFamily="18" charset="0"/>
              <a:ea typeface="Cambria" pitchFamily="18" charset="0"/>
            </a:endParaRPr>
          </a:p>
          <a:p>
            <a:pPr marL="0" indent="0">
              <a:buNone/>
            </a:pPr>
            <a:endParaRPr lang="en-US" dirty="0"/>
          </a:p>
          <a:p>
            <a:pPr marL="0" indent="0">
              <a:buNone/>
            </a:pPr>
            <a:endParaRPr lang="en-US" dirty="0">
              <a:solidFill>
                <a:schemeClr val="accent1">
                  <a:lumMod val="50000"/>
                </a:schemeClr>
              </a:solidFill>
              <a:latin typeface="Cambria" pitchFamily="18" charset="0"/>
              <a:ea typeface="Cambria" pitchFamily="18" charset="0"/>
            </a:endParaRPr>
          </a:p>
          <a:p>
            <a:endParaRPr lang="en-US" dirty="0">
              <a:solidFill>
                <a:schemeClr val="accent1">
                  <a:lumMod val="50000"/>
                </a:schemeClr>
              </a:solidFill>
            </a:endParaRPr>
          </a:p>
          <a:p>
            <a:pPr marL="0" indent="0">
              <a:buNone/>
            </a:pPr>
            <a:endParaRPr lang="en-IN" dirty="0">
              <a:solidFill>
                <a:schemeClr val="accent1">
                  <a:lumMod val="50000"/>
                </a:schemeClr>
              </a:solidFill>
            </a:endParaRP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48</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758033" y="156216"/>
            <a:ext cx="1650430"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
        <p:nvSpPr>
          <p:cNvPr id="5" name="TextBox 4"/>
          <p:cNvSpPr txBox="1"/>
          <p:nvPr/>
        </p:nvSpPr>
        <p:spPr>
          <a:xfrm>
            <a:off x="76200" y="2895600"/>
            <a:ext cx="4724400" cy="3816429"/>
          </a:xfrm>
          <a:prstGeom prst="rect">
            <a:avLst/>
          </a:prstGeom>
          <a:noFill/>
        </p:spPr>
        <p:txBody>
          <a:bodyPr wrap="square" rtlCol="0">
            <a:spAutoFit/>
          </a:bodyPr>
          <a:lstStyle/>
          <a:p>
            <a:r>
              <a:rPr lang="en-US" b="1" dirty="0">
                <a:solidFill>
                  <a:schemeClr val="accent1">
                    <a:lumMod val="75000"/>
                  </a:schemeClr>
                </a:solidFill>
                <a:latin typeface="Cambria" pitchFamily="18" charset="0"/>
                <a:ea typeface="Cambria" pitchFamily="18" charset="0"/>
              </a:rPr>
              <a:t>1. Teacher Performance Analysis</a:t>
            </a:r>
          </a:p>
          <a:p>
            <a:pPr marL="285750" indent="-285750">
              <a:buFont typeface="Arial" pitchFamily="34" charset="0"/>
              <a:buChar char="•"/>
            </a:pPr>
            <a:r>
              <a:rPr lang="en-US" sz="1600" dirty="0">
                <a:latin typeface="Cambria" pitchFamily="18" charset="0"/>
                <a:ea typeface="Cambria" pitchFamily="18" charset="0"/>
              </a:rPr>
              <a:t>Multiple Instances of evaluation by the school through thoughtfully designed scientific forms of CRP (Class Room Performance</a:t>
            </a:r>
          </a:p>
          <a:p>
            <a:pPr marL="285750" indent="-285750">
              <a:buFont typeface="Arial" pitchFamily="34" charset="0"/>
              <a:buChar char="•"/>
            </a:pPr>
            <a:endParaRPr lang="en-US" sz="1600" dirty="0">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Teacher Performance Appraisal, Multiple self-evaluation forms, Multi-layered Supervisory evaluation</a:t>
            </a:r>
          </a:p>
          <a:p>
            <a:pPr marL="285750" indent="-285750">
              <a:buFont typeface="Arial" pitchFamily="34" charset="0"/>
              <a:buChar char="•"/>
            </a:pPr>
            <a:endParaRPr lang="en-US" sz="1600" dirty="0">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Weightage based consolidation of results, Class Room Observation Form-based evaluation</a:t>
            </a:r>
          </a:p>
          <a:p>
            <a:pPr marL="285750" indent="-285750">
              <a:buFont typeface="Arial" pitchFamily="34" charset="0"/>
              <a:buChar char="•"/>
            </a:pPr>
            <a:endParaRPr lang="en-US" sz="1600" dirty="0">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Easy to establish a correlation between Teacher's efforts vs. Results(Linking to chapters taught vs. Academic performance).</a:t>
            </a:r>
          </a:p>
        </p:txBody>
      </p:sp>
      <p:sp>
        <p:nvSpPr>
          <p:cNvPr id="6" name="TextBox 5"/>
          <p:cNvSpPr txBox="1"/>
          <p:nvPr/>
        </p:nvSpPr>
        <p:spPr>
          <a:xfrm>
            <a:off x="4788493" y="2590800"/>
            <a:ext cx="3939080" cy="4308872"/>
          </a:xfrm>
          <a:prstGeom prst="rect">
            <a:avLst/>
          </a:prstGeom>
          <a:noFill/>
        </p:spPr>
        <p:txBody>
          <a:bodyPr wrap="square" rtlCol="0">
            <a:spAutoFit/>
          </a:bodyPr>
          <a:lstStyle/>
          <a:p>
            <a:r>
              <a:rPr lang="en-US" b="1" dirty="0">
                <a:solidFill>
                  <a:schemeClr val="accent1">
                    <a:lumMod val="75000"/>
                  </a:schemeClr>
                </a:solidFill>
                <a:latin typeface="Cambria" pitchFamily="18" charset="0"/>
                <a:ea typeface="Cambria" pitchFamily="18" charset="0"/>
              </a:rPr>
              <a:t>2. Teacher's Self Appraisal &amp; Goal sheet</a:t>
            </a:r>
          </a:p>
          <a:p>
            <a:pPr marL="285750" indent="-285750">
              <a:buFont typeface="Arial" pitchFamily="34" charset="0"/>
              <a:buChar char="•"/>
            </a:pPr>
            <a:r>
              <a:rPr lang="en-US" sz="1600" dirty="0">
                <a:latin typeface="Cambria" pitchFamily="18" charset="0"/>
                <a:ea typeface="Cambria" pitchFamily="18" charset="0"/>
              </a:rPr>
              <a:t>Our appraisal system allows management to assign appropriate weights to the self-appraisal to consolidate it with the other appraisal components.</a:t>
            </a:r>
          </a:p>
          <a:p>
            <a:pPr marL="285750" indent="-285750">
              <a:buFont typeface="Arial" pitchFamily="34" charset="0"/>
              <a:buChar char="•"/>
            </a:pPr>
            <a:endParaRPr lang="en-US" sz="1600" dirty="0">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Teachers can input their assessment and assign ratings to their performance on the parameters identified in the CRP.</a:t>
            </a:r>
          </a:p>
          <a:p>
            <a:pPr marL="285750" indent="-285750">
              <a:buFont typeface="Arial" pitchFamily="34" charset="0"/>
              <a:buChar char="•"/>
            </a:pPr>
            <a:endParaRPr lang="en-US" sz="1600" dirty="0">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Also, they can fill the subjective part of the Teacher's goal sheet and give  a descriptive assessment of their performance.</a:t>
            </a:r>
          </a:p>
          <a:p>
            <a:endParaRPr lang="en-US" sz="1400" dirty="0"/>
          </a:p>
        </p:txBody>
      </p:sp>
    </p:spTree>
    <p:extLst>
      <p:ext uri="{BB962C8B-B14F-4D97-AF65-F5344CB8AC3E}">
        <p14:creationId xmlns:p14="http://schemas.microsoft.com/office/powerpoint/2010/main" val="390496435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63987" cy="990600"/>
          </a:xfrm>
          <a:solidFill>
            <a:schemeClr val="accent5">
              <a:lumMod val="75000"/>
            </a:schemeClr>
          </a:solidFill>
        </p:spPr>
        <p:txBody>
          <a:bodyPr vert="horz" lIns="91440" tIns="45720" rIns="91440" bIns="45720" rtlCol="0" anchor="ctr">
            <a:normAutofit/>
          </a:bodyPr>
          <a:lstStyle/>
          <a:p>
            <a:r>
              <a:rPr lang="en-IN" sz="3200" b="1" dirty="0">
                <a:solidFill>
                  <a:schemeClr val="bg1"/>
                </a:solidFill>
                <a:latin typeface="Cambria" panose="02040503050406030204" pitchFamily="18" charset="0"/>
              </a:rPr>
              <a:t>Teacher Performance Analysis(2/7)</a:t>
            </a:r>
          </a:p>
        </p:txBody>
      </p:sp>
      <p:sp>
        <p:nvSpPr>
          <p:cNvPr id="3" name="Content Placeholder 2"/>
          <p:cNvSpPr>
            <a:spLocks noGrp="1"/>
          </p:cNvSpPr>
          <p:nvPr>
            <p:ph idx="1"/>
          </p:nvPr>
        </p:nvSpPr>
        <p:spPr>
          <a:xfrm>
            <a:off x="97397" y="1066800"/>
            <a:ext cx="8718483" cy="5410200"/>
          </a:xfrm>
        </p:spPr>
        <p:txBody>
          <a:bodyPr>
            <a:normAutofit/>
          </a:bodyPr>
          <a:lstStyle/>
          <a:p>
            <a:pPr marL="0" indent="0">
              <a:buNone/>
            </a:pPr>
            <a:endParaRPr lang="en-US" b="1" dirty="0">
              <a:solidFill>
                <a:schemeClr val="accent1">
                  <a:lumMod val="75000"/>
                </a:schemeClr>
              </a:solidFill>
              <a:latin typeface="Cambria" pitchFamily="18" charset="0"/>
              <a:ea typeface="Cambria" pitchFamily="18" charset="0"/>
            </a:endParaRPr>
          </a:p>
          <a:p>
            <a:pPr marL="0" indent="0">
              <a:buNone/>
            </a:pPr>
            <a:r>
              <a:rPr lang="en-US" b="1" dirty="0">
                <a:solidFill>
                  <a:schemeClr val="accent1">
                    <a:lumMod val="75000"/>
                  </a:schemeClr>
                </a:solidFill>
                <a:latin typeface="Cambria" pitchFamily="18" charset="0"/>
                <a:ea typeface="Cambria" pitchFamily="18" charset="0"/>
              </a:rPr>
              <a:t>Part-1</a:t>
            </a:r>
          </a:p>
          <a:p>
            <a:pPr marL="0" indent="0">
              <a:buNone/>
            </a:pPr>
            <a:r>
              <a:rPr lang="en-US" sz="2000" b="1" dirty="0">
                <a:solidFill>
                  <a:schemeClr val="accent1">
                    <a:lumMod val="75000"/>
                  </a:schemeClr>
                </a:solidFill>
                <a:latin typeface="Cambria" pitchFamily="18" charset="0"/>
                <a:ea typeface="Cambria" pitchFamily="18" charset="0"/>
              </a:rPr>
              <a:t>CRP (Class Room Performance form):</a:t>
            </a:r>
          </a:p>
          <a:p>
            <a:r>
              <a:rPr lang="en-US" sz="1600" dirty="0">
                <a:latin typeface="Cambria" pitchFamily="18" charset="0"/>
                <a:ea typeface="Cambria" pitchFamily="18" charset="0"/>
              </a:rPr>
              <a:t>This is a crucial tool for recording &amp; measuring various aspects of the Teacher's performance in the classroom and pre-classroom that impact her deliverables.</a:t>
            </a:r>
          </a:p>
          <a:p>
            <a:r>
              <a:rPr lang="en-US" sz="1600" dirty="0">
                <a:latin typeface="Cambria" pitchFamily="18" charset="0"/>
                <a:ea typeface="Cambria" pitchFamily="18" charset="0"/>
              </a:rPr>
              <a:t>The form is very scientifically designed to capture all the attributes impacting teacher performance and contains objective parameters very thoughtfully conjured.</a:t>
            </a:r>
          </a:p>
          <a:p>
            <a:pPr marL="0" indent="0">
              <a:buNone/>
            </a:pPr>
            <a:r>
              <a:rPr lang="en-US" sz="1800" b="1" dirty="0">
                <a:solidFill>
                  <a:schemeClr val="accent1">
                    <a:lumMod val="75000"/>
                  </a:schemeClr>
                </a:solidFill>
                <a:latin typeface="Cambria" pitchFamily="18" charset="0"/>
                <a:ea typeface="Cambria" pitchFamily="18" charset="0"/>
              </a:rPr>
              <a:t>Teacher's Appraisal thru domain experts, supervisors</a:t>
            </a:r>
          </a:p>
          <a:p>
            <a:r>
              <a:rPr lang="en-US" sz="1600" dirty="0">
                <a:latin typeface="Cambria" pitchFamily="18" charset="0"/>
                <a:ea typeface="Cambria" pitchFamily="18" charset="0"/>
              </a:rPr>
              <a:t>CRO - Scientifically Designed CRO captures the vital input</a:t>
            </a:r>
          </a:p>
          <a:p>
            <a:pPr marL="0" indent="0">
              <a:buNone/>
            </a:pPr>
            <a:r>
              <a:rPr lang="en-US" sz="1800" b="1" dirty="0">
                <a:solidFill>
                  <a:schemeClr val="accent1">
                    <a:lumMod val="75000"/>
                  </a:schemeClr>
                </a:solidFill>
                <a:latin typeface="Cambria" pitchFamily="18" charset="0"/>
                <a:ea typeface="Cambria" pitchFamily="18" charset="0"/>
              </a:rPr>
              <a:t>Custom design of periodivty, frequency of appraisals</a:t>
            </a:r>
          </a:p>
          <a:p>
            <a:r>
              <a:rPr lang="en-US" sz="1600" dirty="0">
                <a:latin typeface="Cambria" pitchFamily="18" charset="0"/>
                <a:ea typeface="Cambria" pitchFamily="18" charset="0"/>
              </a:rPr>
              <a:t>Ability of school to customize all the variable options like questions, format, frequency of the appraisal and weight the components makes the system extremely adaptive besides being flexible and practicable</a:t>
            </a:r>
          </a:p>
          <a:p>
            <a:pPr marL="0" indent="0">
              <a:buNone/>
            </a:pPr>
            <a:endParaRPr lang="en-US" dirty="0">
              <a:solidFill>
                <a:schemeClr val="accent1">
                  <a:lumMod val="50000"/>
                </a:schemeClr>
              </a:solidFill>
            </a:endParaRPr>
          </a:p>
          <a:p>
            <a:pPr marL="0" indent="0">
              <a:buNone/>
            </a:pPr>
            <a:endParaRPr lang="en-IN" dirty="0">
              <a:solidFill>
                <a:schemeClr val="accent1">
                  <a:lumMod val="50000"/>
                </a:schemeClr>
              </a:solidFill>
            </a:endParaRP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49</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781800" y="156216"/>
            <a:ext cx="1626663"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Tree>
    <p:extLst>
      <p:ext uri="{BB962C8B-B14F-4D97-AF65-F5344CB8AC3E}">
        <p14:creationId xmlns:p14="http://schemas.microsoft.com/office/powerpoint/2010/main" val="10033168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63987" cy="838200"/>
          </a:xfrm>
          <a:solidFill>
            <a:schemeClr val="accent5">
              <a:lumMod val="75000"/>
            </a:schemeClr>
          </a:solidFill>
        </p:spPr>
        <p:txBody>
          <a:bodyPr vert="horz" lIns="91440" tIns="45720" rIns="91440" bIns="45720" rtlCol="0" anchor="ctr">
            <a:normAutofit/>
          </a:bodyPr>
          <a:lstStyle/>
          <a:p>
            <a:r>
              <a:rPr lang="en-IN" sz="3200" b="1" dirty="0">
                <a:solidFill>
                  <a:schemeClr val="bg1"/>
                </a:solidFill>
                <a:latin typeface="Cambria" panose="02040503050406030204" pitchFamily="18" charset="0"/>
              </a:rPr>
              <a:t>Teacher Performance Analysis(3/7)</a:t>
            </a:r>
          </a:p>
        </p:txBody>
      </p:sp>
      <p:sp>
        <p:nvSpPr>
          <p:cNvPr id="3" name="Content Placeholder 2"/>
          <p:cNvSpPr>
            <a:spLocks noGrp="1"/>
          </p:cNvSpPr>
          <p:nvPr>
            <p:ph idx="1"/>
          </p:nvPr>
        </p:nvSpPr>
        <p:spPr>
          <a:xfrm>
            <a:off x="97397" y="1066800"/>
            <a:ext cx="8718483" cy="5410200"/>
          </a:xfrm>
        </p:spPr>
        <p:txBody>
          <a:bodyPr>
            <a:normAutofit/>
          </a:bodyPr>
          <a:lstStyle/>
          <a:p>
            <a:pPr marL="0" indent="0">
              <a:buNone/>
            </a:pPr>
            <a:endParaRPr lang="en-US" dirty="0">
              <a:solidFill>
                <a:schemeClr val="accent1">
                  <a:lumMod val="50000"/>
                </a:schemeClr>
              </a:solidFill>
              <a:latin typeface="Cambria" pitchFamily="18" charset="0"/>
              <a:ea typeface="Cambria" pitchFamily="18" charset="0"/>
            </a:endParaRPr>
          </a:p>
          <a:p>
            <a:endParaRPr lang="en-US" dirty="0">
              <a:solidFill>
                <a:schemeClr val="accent1">
                  <a:lumMod val="50000"/>
                </a:schemeClr>
              </a:solidFill>
            </a:endParaRPr>
          </a:p>
          <a:p>
            <a:pPr marL="0" indent="0">
              <a:buNone/>
            </a:pPr>
            <a:endParaRPr lang="en-IN" dirty="0">
              <a:solidFill>
                <a:schemeClr val="accent1">
                  <a:lumMod val="50000"/>
                </a:schemeClr>
              </a:solidFill>
            </a:endParaRP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50</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781800" y="76200"/>
            <a:ext cx="1626663"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3042303"/>
            <a:ext cx="4197296" cy="3365318"/>
          </a:xfrm>
          <a:prstGeom prst="rect">
            <a:avLst/>
          </a:prstGeom>
        </p:spPr>
      </p:pic>
      <p:sp>
        <p:nvSpPr>
          <p:cNvPr id="5" name="TextBox 4"/>
          <p:cNvSpPr txBox="1"/>
          <p:nvPr/>
        </p:nvSpPr>
        <p:spPr>
          <a:xfrm>
            <a:off x="762000" y="1371600"/>
            <a:ext cx="7391400" cy="1200329"/>
          </a:xfrm>
          <a:prstGeom prst="rect">
            <a:avLst/>
          </a:prstGeom>
          <a:noFill/>
        </p:spPr>
        <p:txBody>
          <a:bodyPr wrap="square" rtlCol="0">
            <a:spAutoFit/>
          </a:bodyPr>
          <a:lstStyle/>
          <a:p>
            <a:r>
              <a:rPr lang="en-US" sz="2400" b="1" dirty="0">
                <a:solidFill>
                  <a:schemeClr val="accent1">
                    <a:lumMod val="75000"/>
                  </a:schemeClr>
                </a:solidFill>
                <a:latin typeface="Cambria" pitchFamily="18" charset="0"/>
                <a:ea typeface="Cambria" pitchFamily="18" charset="0"/>
              </a:rPr>
              <a:t>Teacher Performance</a:t>
            </a:r>
          </a:p>
          <a:p>
            <a:r>
              <a:rPr lang="en-US" sz="1600" dirty="0">
                <a:solidFill>
                  <a:schemeClr val="accent1">
                    <a:lumMod val="75000"/>
                  </a:schemeClr>
                </a:solidFill>
                <a:latin typeface="Cambria" pitchFamily="18" charset="0"/>
                <a:ea typeface="Cambria" pitchFamily="18" charset="0"/>
              </a:rPr>
              <a:t>This section  captures the overall performance of the teachers including class room performance, mentoring &amp; modulating, goal sheet objective parameter and incentives/reward performance base.</a:t>
            </a:r>
            <a:endParaRPr lang="en-US" sz="1600" b="1" dirty="0">
              <a:solidFill>
                <a:schemeClr val="accent1">
                  <a:lumMod val="75000"/>
                </a:schemeClr>
              </a:solidFill>
              <a:latin typeface="Cambria" pitchFamily="18" charset="0"/>
              <a:ea typeface="Cambria" pitchFamily="18" charset="0"/>
            </a:endParaRPr>
          </a:p>
        </p:txBody>
      </p:sp>
    </p:spTree>
    <p:extLst>
      <p:ext uri="{BB962C8B-B14F-4D97-AF65-F5344CB8AC3E}">
        <p14:creationId xmlns:p14="http://schemas.microsoft.com/office/powerpoint/2010/main" val="38448592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63987" cy="914400"/>
          </a:xfrm>
          <a:solidFill>
            <a:schemeClr val="accent5">
              <a:lumMod val="75000"/>
            </a:schemeClr>
          </a:solidFill>
        </p:spPr>
        <p:txBody>
          <a:bodyPr vert="horz" lIns="91440" tIns="45720" rIns="91440" bIns="45720" rtlCol="0" anchor="ctr">
            <a:normAutofit/>
          </a:bodyPr>
          <a:lstStyle/>
          <a:p>
            <a:r>
              <a:rPr lang="en-IN" sz="3200" b="1" dirty="0">
                <a:solidFill>
                  <a:schemeClr val="bg1"/>
                </a:solidFill>
                <a:latin typeface="Cambria" panose="02040503050406030204" pitchFamily="18" charset="0"/>
              </a:rPr>
              <a:t>Teacher Performance Analysis0(4/7)</a:t>
            </a: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51</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7010400" y="156216"/>
            <a:ext cx="1398063"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
        <p:nvSpPr>
          <p:cNvPr id="4" name="Rectangle 3"/>
          <p:cNvSpPr/>
          <p:nvPr/>
        </p:nvSpPr>
        <p:spPr>
          <a:xfrm>
            <a:off x="129611" y="1086045"/>
            <a:ext cx="8686269" cy="5262979"/>
          </a:xfrm>
          <a:prstGeom prst="rect">
            <a:avLst/>
          </a:prstGeom>
        </p:spPr>
        <p:txBody>
          <a:bodyPr wrap="square">
            <a:spAutoFit/>
          </a:bodyPr>
          <a:lstStyle/>
          <a:p>
            <a:r>
              <a:rPr lang="en-US" sz="2000" b="1" dirty="0">
                <a:solidFill>
                  <a:schemeClr val="accent1">
                    <a:lumMod val="75000"/>
                  </a:schemeClr>
                </a:solidFill>
                <a:latin typeface="Cambria" pitchFamily="18" charset="0"/>
                <a:ea typeface="Cambria" pitchFamily="18" charset="0"/>
              </a:rPr>
              <a:t>Sample CRP:</a:t>
            </a:r>
          </a:p>
          <a:p>
            <a:r>
              <a:rPr lang="en-US" sz="1600" dirty="0">
                <a:latin typeface="Cambria" pitchFamily="18" charset="0"/>
                <a:ea typeface="Cambria" pitchFamily="18" charset="0"/>
              </a:rPr>
              <a:t>A look at below sample form few questions will help you appreciate or underscore its importance.</a:t>
            </a:r>
          </a:p>
          <a:p>
            <a:r>
              <a:rPr lang="en-US" sz="1600" dirty="0">
                <a:latin typeface="Cambria" pitchFamily="18" charset="0"/>
                <a:ea typeface="Cambria" pitchFamily="18" charset="0"/>
              </a:rPr>
              <a:t>Its profound impact is inescapable.</a:t>
            </a:r>
          </a:p>
          <a:p>
            <a:r>
              <a:rPr lang="en-US" b="1" dirty="0">
                <a:solidFill>
                  <a:schemeClr val="accent1">
                    <a:lumMod val="75000"/>
                  </a:schemeClr>
                </a:solidFill>
                <a:latin typeface="Cambria" pitchFamily="18" charset="0"/>
                <a:ea typeface="Cambria" pitchFamily="18" charset="0"/>
              </a:rPr>
              <a:t>Multiple authorized users mapped to fill the CRP:</a:t>
            </a:r>
          </a:p>
          <a:p>
            <a:r>
              <a:rPr lang="en-US" sz="1600" dirty="0">
                <a:latin typeface="Cambria" pitchFamily="18" charset="0"/>
                <a:ea typeface="Cambria" pitchFamily="18" charset="0"/>
              </a:rPr>
              <a:t>Further, this form is filled through direct classroom observation practice by a senior faculty member, head of the department, vice-Principal, or Principal.</a:t>
            </a:r>
          </a:p>
          <a:p>
            <a:r>
              <a:rPr lang="en-US" b="1" dirty="0">
                <a:solidFill>
                  <a:schemeClr val="accent1">
                    <a:lumMod val="75000"/>
                  </a:schemeClr>
                </a:solidFill>
                <a:latin typeface="Cambria" pitchFamily="18" charset="0"/>
                <a:ea typeface="Cambria" pitchFamily="18" charset="0"/>
              </a:rPr>
              <a:t>The Incredible CRP - Class Room Performance form:</a:t>
            </a:r>
            <a:endParaRPr lang="en-US" dirty="0">
              <a:solidFill>
                <a:schemeClr val="accent1">
                  <a:lumMod val="75000"/>
                </a:schemeClr>
              </a:solidFill>
              <a:latin typeface="Cambria" pitchFamily="18" charset="0"/>
              <a:ea typeface="Cambria" pitchFamily="18" charset="0"/>
            </a:endParaRPr>
          </a:p>
          <a:p>
            <a:r>
              <a:rPr lang="en-US" sz="1600" dirty="0">
                <a:latin typeface="Cambria" pitchFamily="18" charset="0"/>
                <a:ea typeface="Cambria" pitchFamily="18" charset="0"/>
              </a:rPr>
              <a:t>The incredible power of this form lies in the meticulous in minute detail it can capture and articulate</a:t>
            </a:r>
          </a:p>
          <a:p>
            <a:r>
              <a:rPr lang="en-US" b="1" dirty="0">
                <a:solidFill>
                  <a:schemeClr val="accent1">
                    <a:lumMod val="75000"/>
                  </a:schemeClr>
                </a:solidFill>
                <a:latin typeface="Cambria" pitchFamily="18" charset="0"/>
                <a:ea typeface="Cambria" pitchFamily="18" charset="0"/>
              </a:rPr>
              <a:t>The Incredible CRP - Class Room Performance form:</a:t>
            </a:r>
            <a:endParaRPr lang="en-US" dirty="0">
              <a:solidFill>
                <a:schemeClr val="accent1">
                  <a:lumMod val="75000"/>
                </a:schemeClr>
              </a:solidFill>
              <a:latin typeface="Cambria" pitchFamily="18" charset="0"/>
              <a:ea typeface="Cambria" pitchFamily="18" charset="0"/>
            </a:endParaRPr>
          </a:p>
          <a:p>
            <a:r>
              <a:rPr lang="en-US" sz="1600" dirty="0">
                <a:latin typeface="Cambria" pitchFamily="18" charset="0"/>
                <a:ea typeface="Cambria" pitchFamily="18" charset="0"/>
              </a:rPr>
              <a:t>The incredible power of this form lies in the meticulous in minute detail it can capture and articulate.</a:t>
            </a:r>
          </a:p>
          <a:p>
            <a:endParaRPr lang="en-US" sz="1600" dirty="0">
              <a:latin typeface="Cambria" pitchFamily="18" charset="0"/>
              <a:ea typeface="Cambria" pitchFamily="18" charset="0"/>
            </a:endParaRPr>
          </a:p>
          <a:p>
            <a:r>
              <a:rPr lang="en-US" b="1" dirty="0">
                <a:solidFill>
                  <a:schemeClr val="accent1">
                    <a:lumMod val="75000"/>
                  </a:schemeClr>
                </a:solidFill>
                <a:latin typeface="Cambria" pitchFamily="18" charset="0"/>
                <a:ea typeface="Cambria" pitchFamily="18" charset="0"/>
              </a:rPr>
              <a:t>CRP - A source of inputs for Mentoring &amp; Modulating:</a:t>
            </a:r>
            <a:endParaRPr lang="en-US" dirty="0">
              <a:solidFill>
                <a:schemeClr val="accent1">
                  <a:lumMod val="75000"/>
                </a:schemeClr>
              </a:solidFill>
              <a:latin typeface="Cambria" pitchFamily="18" charset="0"/>
              <a:ea typeface="Cambria" pitchFamily="18" charset="0"/>
            </a:endParaRPr>
          </a:p>
          <a:p>
            <a:r>
              <a:rPr lang="en-US" sz="1600" dirty="0">
                <a:latin typeface="Cambria" pitchFamily="18" charset="0"/>
                <a:ea typeface="Cambria" pitchFamily="18" charset="0"/>
              </a:rPr>
              <a:t>The outcome of the CRP is usually the inputs to modulating the Teacher's style and other behavioral aspects of her teaching in the class.</a:t>
            </a:r>
          </a:p>
          <a:p>
            <a:r>
              <a:rPr lang="en-US" b="1" dirty="0">
                <a:solidFill>
                  <a:schemeClr val="accent1">
                    <a:lumMod val="75000"/>
                  </a:schemeClr>
                </a:solidFill>
                <a:latin typeface="Cambria" pitchFamily="18" charset="0"/>
                <a:ea typeface="Cambria" pitchFamily="18" charset="0"/>
              </a:rPr>
              <a:t>Follow-up CRPs based on Progress:</a:t>
            </a:r>
            <a:endParaRPr lang="en-US" dirty="0">
              <a:solidFill>
                <a:schemeClr val="accent1">
                  <a:lumMod val="75000"/>
                </a:schemeClr>
              </a:solidFill>
              <a:latin typeface="Cambria" pitchFamily="18" charset="0"/>
              <a:ea typeface="Cambria" pitchFamily="18" charset="0"/>
            </a:endParaRPr>
          </a:p>
          <a:p>
            <a:r>
              <a:rPr lang="en-US" sz="1600" dirty="0">
                <a:latin typeface="Cambria" pitchFamily="18" charset="0"/>
                <a:ea typeface="Cambria" pitchFamily="18" charset="0"/>
              </a:rPr>
              <a:t>More CRPs are carried out to evaluate the outcome of existing training interventions besides the original one.</a:t>
            </a:r>
          </a:p>
          <a:p>
            <a:endParaRPr lang="en-US" dirty="0"/>
          </a:p>
        </p:txBody>
      </p:sp>
    </p:spTree>
    <p:extLst>
      <p:ext uri="{BB962C8B-B14F-4D97-AF65-F5344CB8AC3E}">
        <p14:creationId xmlns:p14="http://schemas.microsoft.com/office/powerpoint/2010/main" val="10106574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63987" cy="914401"/>
          </a:xfrm>
          <a:solidFill>
            <a:schemeClr val="accent5">
              <a:lumMod val="75000"/>
            </a:schemeClr>
          </a:solidFill>
        </p:spPr>
        <p:txBody>
          <a:bodyPr vert="horz" lIns="91440" tIns="45720" rIns="91440" bIns="45720" rtlCol="0" anchor="ctr">
            <a:normAutofit/>
          </a:bodyPr>
          <a:lstStyle/>
          <a:p>
            <a:r>
              <a:rPr lang="en-IN" sz="3200" b="1" dirty="0">
                <a:solidFill>
                  <a:schemeClr val="bg1"/>
                </a:solidFill>
                <a:latin typeface="Cambria" panose="02040503050406030204" pitchFamily="18" charset="0"/>
              </a:rPr>
              <a:t>Teacher Performance Analysis(5/7)</a:t>
            </a:r>
          </a:p>
        </p:txBody>
      </p:sp>
      <p:sp>
        <p:nvSpPr>
          <p:cNvPr id="3" name="Content Placeholder 2"/>
          <p:cNvSpPr>
            <a:spLocks noGrp="1"/>
          </p:cNvSpPr>
          <p:nvPr>
            <p:ph idx="1"/>
          </p:nvPr>
        </p:nvSpPr>
        <p:spPr>
          <a:xfrm>
            <a:off x="97397" y="1066800"/>
            <a:ext cx="8718483" cy="5562600"/>
          </a:xfrm>
        </p:spPr>
        <p:txBody>
          <a:bodyPr>
            <a:normAutofit/>
          </a:bodyPr>
          <a:lstStyle/>
          <a:p>
            <a:pPr marL="0" indent="0">
              <a:buNone/>
            </a:pPr>
            <a:endParaRPr lang="en-US" dirty="0">
              <a:solidFill>
                <a:schemeClr val="accent1">
                  <a:lumMod val="50000"/>
                </a:schemeClr>
              </a:solidFill>
              <a:latin typeface="Cambria" pitchFamily="18" charset="0"/>
              <a:ea typeface="Cambria" pitchFamily="18" charset="0"/>
            </a:endParaRPr>
          </a:p>
          <a:p>
            <a:endParaRPr lang="en-US" dirty="0">
              <a:solidFill>
                <a:schemeClr val="accent1">
                  <a:lumMod val="50000"/>
                </a:schemeClr>
              </a:solidFill>
            </a:endParaRPr>
          </a:p>
          <a:p>
            <a:pPr marL="0" indent="0">
              <a:buNone/>
            </a:pPr>
            <a:endParaRPr lang="en-IN" dirty="0">
              <a:solidFill>
                <a:schemeClr val="accent1">
                  <a:lumMod val="50000"/>
                </a:schemeClr>
              </a:solidFill>
            </a:endParaRP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52</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781800" y="156217"/>
            <a:ext cx="1626663" cy="6057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0743" y="914401"/>
            <a:ext cx="6119255" cy="5029200"/>
          </a:xfrm>
          <a:prstGeom prst="rect">
            <a:avLst/>
          </a:prstGeom>
        </p:spPr>
      </p:pic>
      <p:sp>
        <p:nvSpPr>
          <p:cNvPr id="5" name="TextBox 4"/>
          <p:cNvSpPr txBox="1"/>
          <p:nvPr/>
        </p:nvSpPr>
        <p:spPr>
          <a:xfrm>
            <a:off x="1143000" y="5934670"/>
            <a:ext cx="6705600" cy="923330"/>
          </a:xfrm>
          <a:prstGeom prst="rect">
            <a:avLst/>
          </a:prstGeom>
          <a:noFill/>
        </p:spPr>
        <p:txBody>
          <a:bodyPr wrap="square" rtlCol="0">
            <a:spAutoFit/>
          </a:bodyPr>
          <a:lstStyle/>
          <a:p>
            <a:r>
              <a:rPr lang="en-US" b="1" dirty="0">
                <a:solidFill>
                  <a:schemeClr val="accent1">
                    <a:lumMod val="75000"/>
                  </a:schemeClr>
                </a:solidFill>
                <a:latin typeface="Cambria" pitchFamily="18" charset="0"/>
                <a:ea typeface="Cambria" pitchFamily="18" charset="0"/>
              </a:rPr>
              <a:t>They are called Progress CRPs and are available in our Teacher's appraisal module.</a:t>
            </a:r>
          </a:p>
          <a:p>
            <a:endParaRPr lang="en-US" dirty="0"/>
          </a:p>
        </p:txBody>
      </p:sp>
    </p:spTree>
    <p:extLst>
      <p:ext uri="{BB962C8B-B14F-4D97-AF65-F5344CB8AC3E}">
        <p14:creationId xmlns:p14="http://schemas.microsoft.com/office/powerpoint/2010/main" val="1516709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63987" cy="850687"/>
          </a:xfrm>
          <a:solidFill>
            <a:schemeClr val="accent5">
              <a:lumMod val="75000"/>
            </a:schemeClr>
          </a:solidFill>
        </p:spPr>
        <p:txBody>
          <a:bodyPr vert="horz" lIns="91440" tIns="45720" rIns="91440" bIns="45720" rtlCol="0" anchor="ctr">
            <a:normAutofit/>
          </a:bodyPr>
          <a:lstStyle/>
          <a:p>
            <a:r>
              <a:rPr lang="en-IN" sz="3200" b="1" dirty="0">
                <a:solidFill>
                  <a:schemeClr val="bg1"/>
                </a:solidFill>
                <a:latin typeface="Cambria" panose="02040503050406030204" pitchFamily="18" charset="0"/>
              </a:rPr>
              <a:t>Teacher Performance Analysis(6/7)</a:t>
            </a: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53</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781799" y="77496"/>
            <a:ext cx="1626663"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
        <p:nvSpPr>
          <p:cNvPr id="4" name="Rectangle 3"/>
          <p:cNvSpPr/>
          <p:nvPr/>
        </p:nvSpPr>
        <p:spPr>
          <a:xfrm>
            <a:off x="129611" y="1086045"/>
            <a:ext cx="8176189" cy="2000548"/>
          </a:xfrm>
          <a:prstGeom prst="rect">
            <a:avLst/>
          </a:prstGeom>
        </p:spPr>
        <p:txBody>
          <a:bodyPr wrap="square">
            <a:spAutoFit/>
          </a:bodyPr>
          <a:lstStyle/>
          <a:p>
            <a:r>
              <a:rPr lang="en-US" sz="2400" b="1" dirty="0">
                <a:solidFill>
                  <a:schemeClr val="accent1">
                    <a:lumMod val="75000"/>
                  </a:schemeClr>
                </a:solidFill>
                <a:latin typeface="Cambria" pitchFamily="18" charset="0"/>
                <a:ea typeface="Cambria" pitchFamily="18" charset="0"/>
              </a:rPr>
              <a:t>Part-2</a:t>
            </a:r>
          </a:p>
          <a:p>
            <a:r>
              <a:rPr lang="en-US" b="1" dirty="0">
                <a:solidFill>
                  <a:schemeClr val="accent1">
                    <a:lumMod val="75000"/>
                  </a:schemeClr>
                </a:solidFill>
                <a:latin typeface="Cambria" pitchFamily="18" charset="0"/>
                <a:ea typeface="Cambria" pitchFamily="18" charset="0"/>
              </a:rPr>
              <a:t>Teacher's Goal-sheet - Objectively measuring class performance</a:t>
            </a:r>
          </a:p>
          <a:p>
            <a:pPr marL="285750" indent="-285750">
              <a:buFont typeface="Arial" pitchFamily="34" charset="0"/>
              <a:buChar char="•"/>
            </a:pPr>
            <a:r>
              <a:rPr lang="en-US" sz="1600" dirty="0">
                <a:latin typeface="Cambria" pitchFamily="18" charset="0"/>
                <a:ea typeface="Cambria" pitchFamily="18" charset="0"/>
              </a:rPr>
              <a:t>The outcome of these training inputs will impact the class performance and are captured in Teacher's Goal Sheet.</a:t>
            </a:r>
          </a:p>
          <a:p>
            <a:pPr marL="285750" indent="-285750">
              <a:buFont typeface="Arial" pitchFamily="34" charset="0"/>
              <a:buChar char="•"/>
            </a:pPr>
            <a:r>
              <a:rPr lang="en-US" sz="1600" dirty="0">
                <a:latin typeface="Cambria" pitchFamily="18" charset="0"/>
                <a:ea typeface="Cambria" pitchFamily="18" charset="0"/>
              </a:rPr>
              <a:t>This Goal sheet has all objective parameters reflecting the academic performance of the students.</a:t>
            </a:r>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2929783"/>
            <a:ext cx="5766182" cy="2569499"/>
          </a:xfrm>
          <a:prstGeom prst="rect">
            <a:avLst/>
          </a:prstGeom>
        </p:spPr>
      </p:pic>
      <p:sp>
        <p:nvSpPr>
          <p:cNvPr id="5" name="TextBox 4"/>
          <p:cNvSpPr txBox="1"/>
          <p:nvPr/>
        </p:nvSpPr>
        <p:spPr>
          <a:xfrm>
            <a:off x="3988862" y="5670839"/>
            <a:ext cx="4419600" cy="1107996"/>
          </a:xfrm>
          <a:prstGeom prst="rect">
            <a:avLst/>
          </a:prstGeom>
          <a:noFill/>
        </p:spPr>
        <p:txBody>
          <a:bodyPr wrap="square" rtlCol="0">
            <a:spAutoFit/>
          </a:bodyPr>
          <a:lstStyle/>
          <a:p>
            <a:r>
              <a:rPr lang="en-US" sz="1400" dirty="0">
                <a:latin typeface="Cambria" pitchFamily="18" charset="0"/>
                <a:ea typeface="Cambria" pitchFamily="18" charset="0"/>
              </a:rPr>
              <a:t>Teacher Goal Sheet output 10 Percentile.</a:t>
            </a:r>
          </a:p>
          <a:p>
            <a:r>
              <a:rPr lang="en-US" sz="1400" dirty="0">
                <a:latin typeface="Cambria" pitchFamily="18" charset="0"/>
                <a:ea typeface="Cambria" pitchFamily="18" charset="0"/>
              </a:rPr>
              <a:t>Explanation of the above diagram:</a:t>
            </a:r>
          </a:p>
          <a:p>
            <a:r>
              <a:rPr lang="en-US" sz="1200" dirty="0">
                <a:latin typeface="Cambria" pitchFamily="18" charset="0"/>
                <a:ea typeface="Cambria" pitchFamily="18" charset="0"/>
              </a:rPr>
              <a:t>          Indicates 21.1% students have got mark between 71-80%.</a:t>
            </a:r>
          </a:p>
          <a:p>
            <a:r>
              <a:rPr lang="en-US" sz="1200" dirty="0">
                <a:latin typeface="Cambria" pitchFamily="18" charset="0"/>
                <a:ea typeface="Cambria" pitchFamily="18" charset="0"/>
              </a:rPr>
              <a:t>           Indicates 0% students have got mark between 21-30%.</a:t>
            </a:r>
          </a:p>
          <a:p>
            <a:endParaRPr lang="en-US" sz="1400" dirty="0"/>
          </a:p>
        </p:txBody>
      </p:sp>
      <p:sp>
        <p:nvSpPr>
          <p:cNvPr id="6" name="Rectangle 5"/>
          <p:cNvSpPr/>
          <p:nvPr/>
        </p:nvSpPr>
        <p:spPr>
          <a:xfrm>
            <a:off x="4038600" y="6400800"/>
            <a:ext cx="286192" cy="45719"/>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4038600" y="6202681"/>
            <a:ext cx="292787" cy="45719"/>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5780787"/>
            <a:ext cx="3596093" cy="772413"/>
          </a:xfrm>
          <a:prstGeom prst="rect">
            <a:avLst/>
          </a:prstGeom>
          <a:solidFill>
            <a:schemeClr val="bg1"/>
          </a:solidFill>
          <a:ln>
            <a:noFill/>
          </a:ln>
          <a:effectLst/>
        </p:spPr>
      </p:pic>
    </p:spTree>
    <p:extLst>
      <p:ext uri="{BB962C8B-B14F-4D97-AF65-F5344CB8AC3E}">
        <p14:creationId xmlns:p14="http://schemas.microsoft.com/office/powerpoint/2010/main" val="37996515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63987" cy="914400"/>
          </a:xfrm>
          <a:solidFill>
            <a:schemeClr val="accent5">
              <a:lumMod val="75000"/>
            </a:schemeClr>
          </a:solidFill>
        </p:spPr>
        <p:txBody>
          <a:bodyPr vert="horz" lIns="91440" tIns="45720" rIns="91440" bIns="45720" rtlCol="0" anchor="ctr">
            <a:normAutofit/>
          </a:bodyPr>
          <a:lstStyle/>
          <a:p>
            <a:r>
              <a:rPr lang="en-IN" sz="3200" b="1" dirty="0">
                <a:solidFill>
                  <a:schemeClr val="bg1"/>
                </a:solidFill>
                <a:latin typeface="Cambria" panose="02040503050406030204" pitchFamily="18" charset="0"/>
              </a:rPr>
              <a:t>Teacher Performance Analysis(7/7)</a:t>
            </a: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54</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781800" y="156216"/>
            <a:ext cx="1626663" cy="6057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
        <p:nvSpPr>
          <p:cNvPr id="5" name="TextBox 4"/>
          <p:cNvSpPr txBox="1"/>
          <p:nvPr/>
        </p:nvSpPr>
        <p:spPr>
          <a:xfrm>
            <a:off x="1295399" y="5410200"/>
            <a:ext cx="5669616" cy="1231106"/>
          </a:xfrm>
          <a:prstGeom prst="rect">
            <a:avLst/>
          </a:prstGeom>
          <a:noFill/>
        </p:spPr>
        <p:txBody>
          <a:bodyPr wrap="square" rtlCol="0">
            <a:spAutoFit/>
          </a:bodyPr>
          <a:lstStyle/>
          <a:p>
            <a:r>
              <a:rPr lang="en-US" sz="1400" dirty="0">
                <a:latin typeface="Cambria" pitchFamily="18" charset="0"/>
                <a:ea typeface="Cambria" pitchFamily="18" charset="0"/>
              </a:rPr>
              <a:t>Teacher Goal sheet output 20 Percentile.</a:t>
            </a:r>
          </a:p>
          <a:p>
            <a:r>
              <a:rPr lang="en-US" sz="1400" dirty="0">
                <a:latin typeface="Cambria" pitchFamily="18" charset="0"/>
                <a:ea typeface="Cambria" pitchFamily="18" charset="0"/>
              </a:rPr>
              <a:t>Explanation of the above diagram:</a:t>
            </a:r>
          </a:p>
          <a:p>
            <a:r>
              <a:rPr lang="en-US" sz="1400" dirty="0">
                <a:latin typeface="Cambria" pitchFamily="18" charset="0"/>
                <a:ea typeface="Cambria" pitchFamily="18" charset="0"/>
              </a:rPr>
              <a:t>      Indicates 37.14% students have got mark between 81-100%.</a:t>
            </a:r>
          </a:p>
          <a:p>
            <a:r>
              <a:rPr lang="en-US" sz="1400" dirty="0">
                <a:latin typeface="Cambria" pitchFamily="18" charset="0"/>
                <a:ea typeface="Cambria" pitchFamily="18" charset="0"/>
              </a:rPr>
              <a:t>      Indicates 5.71% students have got mark between 0-20%.</a:t>
            </a:r>
          </a:p>
          <a:p>
            <a:endParaRPr lang="en-US" dirty="0"/>
          </a:p>
        </p:txBody>
      </p:sp>
      <p:sp>
        <p:nvSpPr>
          <p:cNvPr id="6" name="Rectangle 5"/>
          <p:cNvSpPr/>
          <p:nvPr/>
        </p:nvSpPr>
        <p:spPr>
          <a:xfrm>
            <a:off x="1371600" y="5980034"/>
            <a:ext cx="228600" cy="45719"/>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369820" y="6172200"/>
            <a:ext cx="230380" cy="571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143000"/>
            <a:ext cx="5715000" cy="4263081"/>
          </a:xfrm>
          <a:prstGeom prst="rect">
            <a:avLst/>
          </a:prstGeom>
        </p:spPr>
      </p:pic>
    </p:spTree>
    <p:extLst>
      <p:ext uri="{BB962C8B-B14F-4D97-AF65-F5344CB8AC3E}">
        <p14:creationId xmlns:p14="http://schemas.microsoft.com/office/powerpoint/2010/main" val="15512634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63987" cy="850687"/>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Teacher Appraisal</a:t>
            </a: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55</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662894" y="76200"/>
            <a:ext cx="1745569"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
        <p:nvSpPr>
          <p:cNvPr id="4" name="Rectangle 3"/>
          <p:cNvSpPr/>
          <p:nvPr/>
        </p:nvSpPr>
        <p:spPr>
          <a:xfrm>
            <a:off x="510611" y="1086044"/>
            <a:ext cx="7718989" cy="6063198"/>
          </a:xfrm>
          <a:prstGeom prst="rect">
            <a:avLst/>
          </a:prstGeom>
        </p:spPr>
        <p:txBody>
          <a:bodyPr wrap="square">
            <a:spAutoFit/>
          </a:bodyPr>
          <a:lstStyle/>
          <a:p>
            <a:r>
              <a:rPr lang="en-US" b="1" dirty="0">
                <a:solidFill>
                  <a:schemeClr val="accent1">
                    <a:lumMod val="75000"/>
                  </a:schemeClr>
                </a:solidFill>
                <a:latin typeface="Cambria" pitchFamily="18" charset="0"/>
                <a:ea typeface="Cambria" pitchFamily="18" charset="0"/>
              </a:rPr>
              <a:t>The Final Performance Appraisal: A balanced blend</a:t>
            </a:r>
          </a:p>
          <a:p>
            <a:pPr marL="285750" indent="-285750">
              <a:buFont typeface="Arial" pitchFamily="34" charset="0"/>
              <a:buChar char="•"/>
            </a:pPr>
            <a:r>
              <a:rPr lang="en-US" sz="1600" dirty="0">
                <a:latin typeface="Cambria" pitchFamily="18" charset="0"/>
                <a:ea typeface="Cambria" pitchFamily="18" charset="0"/>
              </a:rPr>
              <a:t>The final performance assessment is the blended outcome of the above two essential exercises.</a:t>
            </a:r>
          </a:p>
          <a:p>
            <a:pPr marL="285750" indent="-285750">
              <a:buFont typeface="Arial" pitchFamily="34" charset="0"/>
              <a:buChar char="•"/>
            </a:pPr>
            <a:endParaRPr lang="en-US" sz="1600" dirty="0">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The weights assigned to the CRP or CRPs (in case of multiple CRPs) and Target Goal-sheet at an appraisal level form the basis of final appraisal are input parameters for each user.</a:t>
            </a:r>
          </a:p>
          <a:p>
            <a:pPr marL="285750" indent="-285750">
              <a:buFont typeface="Arial" pitchFamily="34" charset="0"/>
              <a:buChar char="•"/>
            </a:pPr>
            <a:endParaRPr lang="en-US" sz="1600" dirty="0">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The custom weights feature tremendously helps in customizing the appraisal process and weaving in more nuance based on each user's unique circumstances.</a:t>
            </a:r>
          </a:p>
          <a:p>
            <a:pPr marL="285750" indent="-285750">
              <a:buFont typeface="Arial" pitchFamily="34" charset="0"/>
              <a:buChar char="•"/>
            </a:pPr>
            <a:endParaRPr lang="en-US" sz="1600" dirty="0">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For instance, the Teacher's Goal sheet carries more weight for higher classes where academic performance is held sacrosanct.</a:t>
            </a:r>
          </a:p>
          <a:p>
            <a:endParaRPr lang="en-US" sz="1600" b="1" dirty="0">
              <a:solidFill>
                <a:schemeClr val="accent1">
                  <a:lumMod val="75000"/>
                </a:schemeClr>
              </a:solidFill>
              <a:latin typeface="Cambria" pitchFamily="18" charset="0"/>
              <a:ea typeface="Cambria" pitchFamily="18" charset="0"/>
            </a:endParaRPr>
          </a:p>
          <a:p>
            <a:r>
              <a:rPr lang="en-US" b="1" dirty="0">
                <a:solidFill>
                  <a:schemeClr val="accent1">
                    <a:lumMod val="75000"/>
                  </a:schemeClr>
                </a:solidFill>
                <a:latin typeface="Cambria" pitchFamily="18" charset="0"/>
                <a:ea typeface="Cambria" pitchFamily="18" charset="0"/>
              </a:rPr>
              <a:t>Consolidation of Reviews, appraisals</a:t>
            </a:r>
          </a:p>
          <a:p>
            <a:pPr marL="285750" indent="-285750">
              <a:buFont typeface="Arial" pitchFamily="34" charset="0"/>
              <a:buChar char="•"/>
            </a:pPr>
            <a:r>
              <a:rPr lang="en-US" sz="1600" dirty="0">
                <a:latin typeface="Cambria" pitchFamily="18" charset="0"/>
                <a:ea typeface="Cambria" pitchFamily="18" charset="0"/>
              </a:rPr>
              <a:t>Calculating score based on weights assigned to self , supervisor, reviewer appraisal along with discretionary scores with Principal. The weights can be assigned to multi-period reviews held at custom frequency</a:t>
            </a:r>
          </a:p>
          <a:p>
            <a:endParaRPr lang="en-US" sz="1600" b="1" dirty="0">
              <a:solidFill>
                <a:schemeClr val="accent1">
                  <a:lumMod val="75000"/>
                </a:schemeClr>
              </a:solidFill>
              <a:latin typeface="Cambria" pitchFamily="18" charset="0"/>
              <a:ea typeface="Cambria" pitchFamily="18" charset="0"/>
            </a:endParaRPr>
          </a:p>
          <a:p>
            <a:r>
              <a:rPr lang="en-US" b="1" dirty="0">
                <a:solidFill>
                  <a:schemeClr val="accent1">
                    <a:lumMod val="75000"/>
                  </a:schemeClr>
                </a:solidFill>
                <a:latin typeface="Cambria" pitchFamily="18" charset="0"/>
                <a:ea typeface="Cambria" pitchFamily="18" charset="0"/>
              </a:rPr>
              <a:t>Objective Inputs from Academics performance</a:t>
            </a:r>
          </a:p>
          <a:p>
            <a:pPr marL="285750" indent="-285750">
              <a:buFont typeface="Arial" pitchFamily="34" charset="0"/>
              <a:buChar char="•"/>
            </a:pPr>
            <a:r>
              <a:rPr lang="en-US" sz="1600" dirty="0">
                <a:latin typeface="Cambria" pitchFamily="18" charset="0"/>
                <a:ea typeface="Cambria" pitchFamily="18" charset="0"/>
              </a:rPr>
              <a:t>The analytics of the marks secured by the students for the subjects attributable to specific teachers forms a strong and objective basis of rating system</a:t>
            </a:r>
          </a:p>
          <a:p>
            <a:endParaRPr lang="en-US" sz="1400" dirty="0">
              <a:latin typeface="Cambria" pitchFamily="18" charset="0"/>
              <a:ea typeface="Cambria" pitchFamily="18" charset="0"/>
            </a:endParaRPr>
          </a:p>
          <a:p>
            <a:endParaRPr lang="en-US" sz="1600" dirty="0"/>
          </a:p>
        </p:txBody>
      </p:sp>
    </p:spTree>
    <p:extLst>
      <p:ext uri="{BB962C8B-B14F-4D97-AF65-F5344CB8AC3E}">
        <p14:creationId xmlns:p14="http://schemas.microsoft.com/office/powerpoint/2010/main" val="88435189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63987" cy="850687"/>
          </a:xfrm>
          <a:solidFill>
            <a:schemeClr val="accent5">
              <a:lumMod val="75000"/>
            </a:schemeClr>
          </a:solidFill>
        </p:spPr>
        <p:txBody>
          <a:bodyPr vert="horz" lIns="91440" tIns="45720" rIns="91440" bIns="45720" rtlCol="0" anchor="ctr">
            <a:normAutofit/>
          </a:bodyPr>
          <a:lstStyle/>
          <a:p>
            <a:r>
              <a:rPr lang="en-IN" sz="3200" b="1" dirty="0">
                <a:solidFill>
                  <a:schemeClr val="bg1"/>
                </a:solidFill>
                <a:latin typeface="Cambria" panose="02040503050406030204" pitchFamily="18" charset="0"/>
              </a:rPr>
              <a:t>Learning Management  Solution</a:t>
            </a: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56</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662894" y="76200"/>
            <a:ext cx="1745569"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sp>
        <p:nvSpPr>
          <p:cNvPr id="3" name="Rectangle 2"/>
          <p:cNvSpPr/>
          <p:nvPr/>
        </p:nvSpPr>
        <p:spPr>
          <a:xfrm>
            <a:off x="457200" y="1202873"/>
            <a:ext cx="7620000" cy="923330"/>
          </a:xfrm>
          <a:prstGeom prst="rect">
            <a:avLst/>
          </a:prstGeom>
        </p:spPr>
        <p:txBody>
          <a:bodyPr wrap="square">
            <a:spAutoFit/>
          </a:bodyPr>
          <a:lstStyle/>
          <a:p>
            <a:r>
              <a:rPr lang="en-US" dirty="0">
                <a:solidFill>
                  <a:schemeClr val="accent1">
                    <a:lumMod val="75000"/>
                  </a:schemeClr>
                </a:solidFill>
                <a:latin typeface="Cambria" pitchFamily="18" charset="0"/>
                <a:ea typeface="Cambria" pitchFamily="18" charset="0"/>
              </a:rPr>
              <a:t>This section focuses  to plan, implement and assess a specific learning process, which includes daily curriculum planning, documentation of data, assessment of learning resources for students material types &amp; clear doubts.</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33800" y="2667000"/>
            <a:ext cx="4876371" cy="3035483"/>
          </a:xfrm>
          <a:prstGeom prst="rect">
            <a:avLst/>
          </a:prstGeom>
        </p:spPr>
      </p:pic>
      <p:sp>
        <p:nvSpPr>
          <p:cNvPr id="4" name="TextBox 3"/>
          <p:cNvSpPr txBox="1"/>
          <p:nvPr/>
        </p:nvSpPr>
        <p:spPr>
          <a:xfrm>
            <a:off x="304800" y="2438400"/>
            <a:ext cx="3429000" cy="3600986"/>
          </a:xfrm>
          <a:prstGeom prst="rect">
            <a:avLst/>
          </a:prstGeom>
          <a:noFill/>
        </p:spPr>
        <p:txBody>
          <a:bodyPr wrap="square" rtlCol="0">
            <a:spAutoFit/>
          </a:bodyPr>
          <a:lstStyle/>
          <a:p>
            <a:endParaRPr lang="en-US" sz="1600" dirty="0">
              <a:latin typeface="Cambria" pitchFamily="18" charset="0"/>
              <a:ea typeface="Cambria" pitchFamily="18" charset="0"/>
            </a:endParaRPr>
          </a:p>
          <a:p>
            <a:pPr marL="342900" indent="-342900">
              <a:buFont typeface="+mj-lt"/>
              <a:buAutoNum type="arabicPeriod"/>
            </a:pPr>
            <a:r>
              <a:rPr lang="en-US" sz="1600" dirty="0">
                <a:latin typeface="Cambria" pitchFamily="18" charset="0"/>
                <a:ea typeface="Cambria" pitchFamily="18" charset="0"/>
              </a:rPr>
              <a:t>Daily curriculum planning: lessons to teach, ideas to engage students, homework to give for the day</a:t>
            </a:r>
          </a:p>
          <a:p>
            <a:pPr marL="342900" indent="-342900">
              <a:buFont typeface="+mj-lt"/>
              <a:buAutoNum type="arabicPeriod"/>
            </a:pPr>
            <a:r>
              <a:rPr lang="en-US" sz="1600" dirty="0">
                <a:latin typeface="Cambria" pitchFamily="18" charset="0"/>
                <a:ea typeface="Cambria" pitchFamily="18" charset="0"/>
              </a:rPr>
              <a:t>Documentation: Keeping a tab on study materials, systematically  managing the data.</a:t>
            </a:r>
          </a:p>
          <a:p>
            <a:pPr marL="342900" indent="-342900">
              <a:buFont typeface="+mj-lt"/>
              <a:buAutoNum type="arabicPeriod"/>
            </a:pPr>
            <a:r>
              <a:rPr lang="en-US" sz="1600" dirty="0">
                <a:latin typeface="Cambria" pitchFamily="18" charset="0"/>
                <a:ea typeface="Cambria" pitchFamily="18" charset="0"/>
              </a:rPr>
              <a:t>Access learning resources for students material type &amp; academic structure.</a:t>
            </a:r>
          </a:p>
          <a:p>
            <a:r>
              <a:rPr lang="en-US" sz="1600" dirty="0">
                <a:latin typeface="Cambria" pitchFamily="18" charset="0"/>
                <a:ea typeface="Cambria" pitchFamily="18" charset="0"/>
              </a:rPr>
              <a:t> </a:t>
            </a:r>
          </a:p>
          <a:p>
            <a:r>
              <a:rPr lang="en-US" dirty="0"/>
              <a:t> </a:t>
            </a:r>
          </a:p>
          <a:p>
            <a:endParaRPr lang="en-US" dirty="0"/>
          </a:p>
        </p:txBody>
      </p:sp>
    </p:spTree>
    <p:extLst>
      <p:ext uri="{BB962C8B-B14F-4D97-AF65-F5344CB8AC3E}">
        <p14:creationId xmlns:p14="http://schemas.microsoft.com/office/powerpoint/2010/main" val="1618445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463987" cy="850687"/>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Doubt management</a:t>
            </a:r>
          </a:p>
        </p:txBody>
      </p:sp>
      <p:sp>
        <p:nvSpPr>
          <p:cNvPr id="7" name="Slide Number Placeholder 6">
            <a:extLst>
              <a:ext uri="{FF2B5EF4-FFF2-40B4-BE49-F238E27FC236}">
                <a16:creationId xmlns:a16="http://schemas.microsoft.com/office/drawing/2014/main" id="{8FF7A7E1-1A24-CD45-9D0C-1FDC82AFC60E}"/>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57</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662894" y="156216"/>
            <a:ext cx="1745569" cy="681984"/>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III</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38600" y="2209800"/>
            <a:ext cx="4608437" cy="3070860"/>
          </a:xfrm>
          <a:prstGeom prst="rect">
            <a:avLst/>
          </a:prstGeom>
        </p:spPr>
      </p:pic>
      <p:sp>
        <p:nvSpPr>
          <p:cNvPr id="5" name="TextBox 4"/>
          <p:cNvSpPr txBox="1"/>
          <p:nvPr/>
        </p:nvSpPr>
        <p:spPr>
          <a:xfrm>
            <a:off x="533399" y="1295400"/>
            <a:ext cx="8113637" cy="646331"/>
          </a:xfrm>
          <a:prstGeom prst="rect">
            <a:avLst/>
          </a:prstGeom>
          <a:noFill/>
        </p:spPr>
        <p:txBody>
          <a:bodyPr wrap="square" rtlCol="0">
            <a:spAutoFit/>
          </a:bodyPr>
          <a:lstStyle/>
          <a:p>
            <a:r>
              <a:rPr lang="en-US" dirty="0">
                <a:solidFill>
                  <a:schemeClr val="accent1">
                    <a:lumMod val="75000"/>
                  </a:schemeClr>
                </a:solidFill>
                <a:latin typeface="Cambria" pitchFamily="18" charset="0"/>
                <a:ea typeface="Cambria" pitchFamily="18" charset="0"/>
              </a:rPr>
              <a:t>There are different doubts on the operations of the academics of the school which needs to be taken care of. This section mainly focuses on these queries/doubts. </a:t>
            </a:r>
            <a:endParaRPr lang="en-US" dirty="0"/>
          </a:p>
        </p:txBody>
      </p:sp>
      <p:sp>
        <p:nvSpPr>
          <p:cNvPr id="8" name="TextBox 7"/>
          <p:cNvSpPr txBox="1"/>
          <p:nvPr/>
        </p:nvSpPr>
        <p:spPr>
          <a:xfrm>
            <a:off x="533399" y="2438400"/>
            <a:ext cx="3505201" cy="2062103"/>
          </a:xfrm>
          <a:prstGeom prst="rect">
            <a:avLst/>
          </a:prstGeom>
          <a:noFill/>
        </p:spPr>
        <p:txBody>
          <a:bodyPr wrap="square" rtlCol="0">
            <a:spAutoFit/>
          </a:bodyPr>
          <a:lstStyle/>
          <a:p>
            <a:pPr marL="285750" indent="-285750">
              <a:buFont typeface="Arial" pitchFamily="34" charset="0"/>
              <a:buChar char="•"/>
            </a:pPr>
            <a:r>
              <a:rPr lang="en-US" sz="1600" dirty="0">
                <a:latin typeface="Cambria" pitchFamily="18" charset="0"/>
                <a:ea typeface="Cambria" pitchFamily="18" charset="0"/>
              </a:rPr>
              <a:t>Doubts on fees structure of schools are solved through transparent &amp; sophisticated information systems.</a:t>
            </a:r>
          </a:p>
          <a:p>
            <a:pPr marL="285750" indent="-285750">
              <a:buFont typeface="Arial" pitchFamily="34" charset="0"/>
              <a:buChar char="•"/>
            </a:pPr>
            <a:endParaRPr lang="en-US" sz="1600" dirty="0">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Academic administration have lots of functionalities which may create a doubt on minds of teachers as well as the management like the  </a:t>
            </a:r>
          </a:p>
        </p:txBody>
      </p:sp>
    </p:spTree>
    <p:extLst>
      <p:ext uri="{BB962C8B-B14F-4D97-AF65-F5344CB8AC3E}">
        <p14:creationId xmlns:p14="http://schemas.microsoft.com/office/powerpoint/2010/main" val="33263930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BC9DA-C0EE-6D46-9683-2256AB89DAC0}"/>
              </a:ext>
            </a:extLst>
          </p:cNvPr>
          <p:cNvSpPr>
            <a:spLocks noGrp="1"/>
          </p:cNvSpPr>
          <p:nvPr>
            <p:ph type="title"/>
          </p:nvPr>
        </p:nvSpPr>
        <p:spPr>
          <a:xfrm>
            <a:off x="660588" y="1219200"/>
            <a:ext cx="7874100" cy="1585729"/>
          </a:xfrm>
          <a:solidFill>
            <a:schemeClr val="accent5">
              <a:lumMod val="75000"/>
            </a:schemeClr>
          </a:solidFill>
          <a:effectLst>
            <a:softEdge rad="0"/>
          </a:effectLst>
        </p:spPr>
        <p:txBody>
          <a:bodyPr vert="horz" lIns="91440" tIns="45720" rIns="91440" bIns="45720" rtlCol="0" anchor="ctr">
            <a:normAutofit/>
          </a:bodyPr>
          <a:lstStyle/>
          <a:p>
            <a:pPr algn="ctr">
              <a:buFont typeface="Arial" panose="020B0604020202020204" pitchFamily="34" charset="0"/>
            </a:pPr>
            <a:r>
              <a:rPr lang="en-US" sz="5400" b="1" dirty="0">
                <a:solidFill>
                  <a:schemeClr val="bg1"/>
                </a:solidFill>
                <a:latin typeface="Cambria" panose="02040503050406030204" pitchFamily="18" charset="0"/>
              </a:rPr>
              <a:t>Section IV</a:t>
            </a:r>
          </a:p>
        </p:txBody>
      </p:sp>
      <p:sp>
        <p:nvSpPr>
          <p:cNvPr id="3" name="Text Placeholder 2">
            <a:extLst>
              <a:ext uri="{FF2B5EF4-FFF2-40B4-BE49-F238E27FC236}">
                <a16:creationId xmlns:a16="http://schemas.microsoft.com/office/drawing/2014/main" id="{640C6286-7FB7-F047-B07C-6FD14F2EF902}"/>
              </a:ext>
            </a:extLst>
          </p:cNvPr>
          <p:cNvSpPr>
            <a:spLocks noGrp="1"/>
          </p:cNvSpPr>
          <p:nvPr>
            <p:ph type="body" idx="1"/>
          </p:nvPr>
        </p:nvSpPr>
        <p:spPr>
          <a:xfrm>
            <a:off x="660588" y="3124200"/>
            <a:ext cx="7874100" cy="2476982"/>
          </a:xfrm>
          <a:solidFill>
            <a:srgbClr val="99E8FF"/>
          </a:solidFill>
          <a:effectLst>
            <a:softEdge rad="0"/>
          </a:effectLst>
        </p:spPr>
        <p:txBody>
          <a:bodyPr vert="horz" lIns="91440" tIns="45720" rIns="91440" bIns="45720" rtlCol="0" anchor="ctr">
            <a:normAutofit/>
          </a:bodyPr>
          <a:lstStyle/>
          <a:p>
            <a:pPr algn="ctr">
              <a:spcBef>
                <a:spcPct val="0"/>
              </a:spcBef>
            </a:pPr>
            <a:r>
              <a:rPr lang="en-IN" sz="6600" b="1" dirty="0">
                <a:solidFill>
                  <a:schemeClr val="accent1">
                    <a:lumMod val="50000"/>
                  </a:schemeClr>
                </a:solidFill>
                <a:latin typeface="Cambria" pitchFamily="18" charset="0"/>
                <a:ea typeface="Cambria" pitchFamily="18" charset="0"/>
              </a:rPr>
              <a:t>School Admin Ops</a:t>
            </a:r>
            <a:endParaRPr lang="en-US" sz="6500" b="1" dirty="0">
              <a:solidFill>
                <a:schemeClr val="accent5">
                  <a:lumMod val="75000"/>
                </a:schemeClr>
              </a:solidFill>
              <a:latin typeface="Cambria" panose="02040503050406030204" pitchFamily="18" charset="0"/>
              <a:ea typeface="Cambria" pitchFamily="18" charset="0"/>
            </a:endParaRPr>
          </a:p>
        </p:txBody>
      </p:sp>
      <p:sp>
        <p:nvSpPr>
          <p:cNvPr id="6" name="Slide Number Placeholder 5">
            <a:extLst>
              <a:ext uri="{FF2B5EF4-FFF2-40B4-BE49-F238E27FC236}">
                <a16:creationId xmlns:a16="http://schemas.microsoft.com/office/drawing/2014/main" id="{7E5D9960-1F7D-8943-9155-F2CD5B9BB5F0}"/>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58</a:t>
            </a:fld>
            <a:endParaRPr lang="en-IN" dirty="0">
              <a:solidFill>
                <a:prstClr val="black">
                  <a:tint val="75000"/>
                </a:prstClr>
              </a:solidFill>
            </a:endParaRPr>
          </a:p>
        </p:txBody>
      </p:sp>
    </p:spTree>
    <p:extLst>
      <p:ext uri="{BB962C8B-B14F-4D97-AF65-F5344CB8AC3E}">
        <p14:creationId xmlns:p14="http://schemas.microsoft.com/office/powerpoint/2010/main" val="12484446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8382000" cy="888644"/>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School Admin Ops</a:t>
            </a:r>
          </a:p>
        </p:txBody>
      </p:sp>
      <p:sp>
        <p:nvSpPr>
          <p:cNvPr id="3" name="Content Placeholder 2"/>
          <p:cNvSpPr>
            <a:spLocks noGrp="1"/>
          </p:cNvSpPr>
          <p:nvPr>
            <p:ph idx="1"/>
          </p:nvPr>
        </p:nvSpPr>
        <p:spPr>
          <a:xfrm>
            <a:off x="228600" y="1706199"/>
            <a:ext cx="8886514" cy="990600"/>
          </a:xfrm>
        </p:spPr>
        <p:txBody>
          <a:bodyPr>
            <a:noAutofit/>
          </a:bodyPr>
          <a:lstStyle/>
          <a:p>
            <a:pPr marL="0" indent="0">
              <a:buNone/>
            </a:pPr>
            <a:r>
              <a:rPr lang="en-US" sz="1800" dirty="0">
                <a:solidFill>
                  <a:schemeClr val="accent1">
                    <a:lumMod val="75000"/>
                  </a:schemeClr>
                </a:solidFill>
                <a:latin typeface="Cambria" pitchFamily="18" charset="0"/>
                <a:ea typeface="Cambria" pitchFamily="18" charset="0"/>
              </a:rPr>
              <a:t>There are numerous compelling reasons for the best school to partner with us and taste our services first hand. Some of the most promising premises to engage with us are categorized under 4 broad heads as below:</a:t>
            </a:r>
          </a:p>
        </p:txBody>
      </p:sp>
      <p:sp>
        <p:nvSpPr>
          <p:cNvPr id="7" name="Slide Number Placeholder 6">
            <a:extLst>
              <a:ext uri="{FF2B5EF4-FFF2-40B4-BE49-F238E27FC236}">
                <a16:creationId xmlns:a16="http://schemas.microsoft.com/office/drawing/2014/main" id="{65D22914-9579-EF43-A369-0FFB404D49AA}"/>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59</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553200" y="104943"/>
            <a:ext cx="1745569" cy="648706"/>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IV</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1659" y="2790858"/>
            <a:ext cx="5186541" cy="32603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52401" y="2696799"/>
            <a:ext cx="2971800" cy="3939540"/>
          </a:xfrm>
          <a:prstGeom prst="rect">
            <a:avLst/>
          </a:prstGeom>
          <a:noFill/>
        </p:spPr>
        <p:txBody>
          <a:bodyPr wrap="square" rtlCol="0">
            <a:spAutoFit/>
          </a:bodyPr>
          <a:lstStyle/>
          <a:p>
            <a:r>
              <a:rPr lang="en-US" sz="2000" b="1" dirty="0">
                <a:solidFill>
                  <a:schemeClr val="accent1">
                    <a:lumMod val="75000"/>
                  </a:schemeClr>
                </a:solidFill>
                <a:latin typeface="Cambria" pitchFamily="18" charset="0"/>
                <a:ea typeface="Cambria" pitchFamily="18" charset="0"/>
              </a:rPr>
              <a:t>Contents:</a:t>
            </a:r>
          </a:p>
          <a:p>
            <a:endParaRPr lang="en-US" sz="2000" b="1" dirty="0">
              <a:solidFill>
                <a:schemeClr val="accent1">
                  <a:lumMod val="75000"/>
                </a:schemeClr>
              </a:solidFill>
              <a:latin typeface="Cambria" pitchFamily="18" charset="0"/>
              <a:ea typeface="Cambria" pitchFamily="18" charset="0"/>
            </a:endParaRPr>
          </a:p>
          <a:p>
            <a:pPr marL="342900" indent="-342900">
              <a:buFont typeface="+mj-lt"/>
              <a:buAutoNum type="arabicPeriod"/>
            </a:pPr>
            <a:r>
              <a:rPr lang="en-US" sz="1600" dirty="0">
                <a:latin typeface="Cambria" pitchFamily="18" charset="0"/>
                <a:ea typeface="Cambria" pitchFamily="18" charset="0"/>
              </a:rPr>
              <a:t>Chairman’s Dashboard</a:t>
            </a:r>
          </a:p>
          <a:p>
            <a:pPr marL="342900" indent="-342900">
              <a:buFont typeface="+mj-lt"/>
              <a:buAutoNum type="arabicPeriod"/>
            </a:pPr>
            <a:r>
              <a:rPr lang="en-US" sz="1600" dirty="0">
                <a:latin typeface="Cambria" pitchFamily="18" charset="0"/>
                <a:ea typeface="Cambria" pitchFamily="18" charset="0"/>
              </a:rPr>
              <a:t>Fees Management</a:t>
            </a:r>
          </a:p>
          <a:p>
            <a:pPr marL="342900" indent="-342900">
              <a:buFont typeface="+mj-lt"/>
              <a:buAutoNum type="arabicPeriod"/>
            </a:pPr>
            <a:r>
              <a:rPr lang="en-US" sz="1600" dirty="0">
                <a:latin typeface="Cambria" pitchFamily="18" charset="0"/>
                <a:ea typeface="Cambria" pitchFamily="18" charset="0"/>
              </a:rPr>
              <a:t>Student Management</a:t>
            </a:r>
          </a:p>
          <a:p>
            <a:pPr marL="342900" indent="-342900">
              <a:buFont typeface="+mj-lt"/>
              <a:buAutoNum type="arabicPeriod"/>
            </a:pPr>
            <a:r>
              <a:rPr lang="en-US" sz="1600" dirty="0">
                <a:latin typeface="Cambria" pitchFamily="18" charset="0"/>
                <a:ea typeface="Cambria" pitchFamily="18" charset="0"/>
              </a:rPr>
              <a:t>Communication, Circular, Notification</a:t>
            </a:r>
          </a:p>
          <a:p>
            <a:pPr marL="342900" indent="-342900">
              <a:buFont typeface="+mj-lt"/>
              <a:buAutoNum type="arabicPeriod"/>
            </a:pPr>
            <a:r>
              <a:rPr lang="en-US" sz="1600" dirty="0">
                <a:latin typeface="Cambria" pitchFamily="18" charset="0"/>
                <a:ea typeface="Cambria" pitchFamily="18" charset="0"/>
              </a:rPr>
              <a:t>Parent concern management</a:t>
            </a:r>
          </a:p>
          <a:p>
            <a:pPr marL="342900" indent="-342900">
              <a:buFont typeface="+mj-lt"/>
              <a:buAutoNum type="arabicPeriod"/>
            </a:pPr>
            <a:r>
              <a:rPr lang="en-US" sz="1600" dirty="0">
                <a:latin typeface="Cambria" pitchFamily="18" charset="0"/>
                <a:ea typeface="Cambria" pitchFamily="18" charset="0"/>
              </a:rPr>
              <a:t>Student Documents</a:t>
            </a:r>
          </a:p>
          <a:p>
            <a:pPr marL="342900" indent="-342900">
              <a:buFont typeface="+mj-lt"/>
              <a:buAutoNum type="arabicPeriod"/>
            </a:pPr>
            <a:r>
              <a:rPr lang="en-US" sz="1600" dirty="0">
                <a:latin typeface="Cambria" pitchFamily="18" charset="0"/>
                <a:ea typeface="Cambria" pitchFamily="18" charset="0"/>
              </a:rPr>
              <a:t>Incident Management</a:t>
            </a:r>
          </a:p>
          <a:p>
            <a:pPr marL="342900" indent="-342900">
              <a:buFont typeface="+mj-lt"/>
              <a:buAutoNum type="arabicPeriod"/>
            </a:pPr>
            <a:r>
              <a:rPr lang="en-US" sz="1600" dirty="0">
                <a:latin typeface="Cambria" pitchFamily="18" charset="0"/>
                <a:ea typeface="Cambria" pitchFamily="18" charset="0"/>
              </a:rPr>
              <a:t>Library Management</a:t>
            </a:r>
          </a:p>
          <a:p>
            <a:pPr marL="342900" indent="-342900">
              <a:buFont typeface="+mj-lt"/>
              <a:buAutoNum type="arabicPeriod"/>
            </a:pPr>
            <a:r>
              <a:rPr lang="en-US" sz="1600" dirty="0">
                <a:latin typeface="Cambria" pitchFamily="18" charset="0"/>
                <a:ea typeface="Cambria" pitchFamily="18" charset="0"/>
              </a:rPr>
              <a:t>Transport Management</a:t>
            </a:r>
          </a:p>
          <a:p>
            <a:pPr marL="342900" indent="-342900">
              <a:buFont typeface="+mj-lt"/>
              <a:buAutoNum type="arabicPeriod"/>
            </a:pPr>
            <a:r>
              <a:rPr lang="en-US" sz="1600" dirty="0">
                <a:latin typeface="Cambria" pitchFamily="18" charset="0"/>
                <a:ea typeface="Cambria" pitchFamily="18" charset="0"/>
              </a:rPr>
              <a:t>Visitors Management</a:t>
            </a:r>
          </a:p>
          <a:p>
            <a:endParaRPr lang="en-US" dirty="0"/>
          </a:p>
        </p:txBody>
      </p:sp>
      <p:sp>
        <p:nvSpPr>
          <p:cNvPr id="10" name="TextBox 9"/>
          <p:cNvSpPr txBox="1"/>
          <p:nvPr/>
        </p:nvSpPr>
        <p:spPr>
          <a:xfrm>
            <a:off x="304800" y="1096459"/>
            <a:ext cx="3352800" cy="523220"/>
          </a:xfrm>
          <a:prstGeom prst="rect">
            <a:avLst/>
          </a:prstGeom>
          <a:solidFill>
            <a:schemeClr val="accent1">
              <a:lumMod val="40000"/>
              <a:lumOff val="60000"/>
            </a:schemeClr>
          </a:solidFill>
        </p:spPr>
        <p:txBody>
          <a:bodyPr wrap="square" rtlCol="0">
            <a:spAutoFit/>
          </a:bodyPr>
          <a:lstStyle/>
          <a:p>
            <a:r>
              <a:rPr lang="en-US" sz="2800" b="1" dirty="0">
                <a:solidFill>
                  <a:schemeClr val="accent1">
                    <a:lumMod val="75000"/>
                  </a:schemeClr>
                </a:solidFill>
                <a:latin typeface="Cambria" pitchFamily="18" charset="0"/>
                <a:ea typeface="Cambria" pitchFamily="18" charset="0"/>
              </a:rPr>
              <a:t>Section Overview:</a:t>
            </a:r>
          </a:p>
        </p:txBody>
      </p:sp>
    </p:spTree>
    <p:extLst>
      <p:ext uri="{BB962C8B-B14F-4D97-AF65-F5344CB8AC3E}">
        <p14:creationId xmlns:p14="http://schemas.microsoft.com/office/powerpoint/2010/main" val="7977422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0051"/>
            <a:ext cx="8382000" cy="888644"/>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Chairman's Dashboard</a:t>
            </a:r>
          </a:p>
        </p:txBody>
      </p:sp>
      <p:sp>
        <p:nvSpPr>
          <p:cNvPr id="3" name="Content Placeholder 2"/>
          <p:cNvSpPr>
            <a:spLocks noGrp="1"/>
          </p:cNvSpPr>
          <p:nvPr>
            <p:ph idx="1"/>
          </p:nvPr>
        </p:nvSpPr>
        <p:spPr>
          <a:xfrm>
            <a:off x="115910" y="1371600"/>
            <a:ext cx="4906851" cy="4966232"/>
          </a:xfrm>
        </p:spPr>
        <p:txBody>
          <a:bodyPr>
            <a:noAutofit/>
          </a:bodyPr>
          <a:lstStyle/>
          <a:p>
            <a:r>
              <a:rPr lang="en-US" sz="1600" dirty="0">
                <a:latin typeface="Cambria" pitchFamily="18" charset="0"/>
                <a:ea typeface="Cambria" pitchFamily="18" charset="0"/>
              </a:rPr>
              <a:t>Fee Defaulter summary for all quarters/months - Complete Unpaid Invoice summary with deep drill-down feature on a single click, Fees Concession summary with quick access to details</a:t>
            </a:r>
          </a:p>
          <a:p>
            <a:r>
              <a:rPr lang="en-US" sz="1600" dirty="0">
                <a:latin typeface="Cambria" pitchFamily="18" charset="0"/>
                <a:ea typeface="Cambria" pitchFamily="18" charset="0"/>
              </a:rPr>
              <a:t>Rich, informative and useful compilation of most important metrics of the school</a:t>
            </a:r>
          </a:p>
          <a:p>
            <a:r>
              <a:rPr lang="en-US" sz="1600" dirty="0">
                <a:latin typeface="Cambria" pitchFamily="18" charset="0"/>
                <a:ea typeface="Cambria" pitchFamily="18" charset="0"/>
              </a:rPr>
              <a:t>Student Count - Reconciliation, daily admissions, TC and Net Increase in student strength in School</a:t>
            </a:r>
          </a:p>
          <a:p>
            <a:r>
              <a:rPr lang="en-US" sz="1600" dirty="0">
                <a:latin typeface="Cambria" pitchFamily="18" charset="0"/>
                <a:ea typeface="Cambria" pitchFamily="18" charset="0"/>
              </a:rPr>
              <a:t>Operational Key data - Teacher's On Leave, Upcoming Exams &amp; ECA Activity &amp; Daily Student Attendance %</a:t>
            </a:r>
          </a:p>
          <a:p>
            <a:r>
              <a:rPr lang="en-US" sz="1600" dirty="0">
                <a:latin typeface="Cambria" pitchFamily="18" charset="0"/>
                <a:ea typeface="Cambria" pitchFamily="18" charset="0"/>
              </a:rPr>
              <a:t>Summary of homework &amp; study materials assigned to students on daily basis with complete drill-down</a:t>
            </a:r>
          </a:p>
          <a:p>
            <a:r>
              <a:rPr lang="en-US" sz="1600" dirty="0">
                <a:latin typeface="Cambria" pitchFamily="18" charset="0"/>
                <a:ea typeface="Cambria" pitchFamily="18" charset="0"/>
              </a:rPr>
              <a:t>Key daily performance parameters like Enquiries, lead Generation, Registration.</a:t>
            </a:r>
          </a:p>
          <a:p>
            <a:r>
              <a:rPr lang="en-US" sz="1600" dirty="0">
                <a:latin typeface="Cambria" pitchFamily="18" charset="0"/>
                <a:ea typeface="Cambria" pitchFamily="18" charset="0"/>
              </a:rPr>
              <a:t>Quick Access to Notices posted in school, Pics of events in the school and quick links to key MIS reports that can be customized as per the user</a:t>
            </a:r>
          </a:p>
        </p:txBody>
      </p:sp>
      <p:pic>
        <p:nvPicPr>
          <p:cNvPr id="9218" name="Picture 2" descr="image_not_f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447800"/>
            <a:ext cx="3765226" cy="495300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65D22914-9579-EF43-A369-0FFB404D49AA}"/>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60</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477000" y="75344"/>
            <a:ext cx="1745569" cy="648706"/>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IV</a:t>
            </a:r>
          </a:p>
        </p:txBody>
      </p:sp>
    </p:spTree>
    <p:extLst>
      <p:ext uri="{BB962C8B-B14F-4D97-AF65-F5344CB8AC3E}">
        <p14:creationId xmlns:p14="http://schemas.microsoft.com/office/powerpoint/2010/main" val="223792555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305800" cy="838199"/>
          </a:xfrm>
          <a:solidFill>
            <a:schemeClr val="accent5">
              <a:lumMod val="75000"/>
            </a:schemeClr>
          </a:solidFill>
        </p:spPr>
        <p:txBody>
          <a:bodyPr vert="horz" lIns="91440" tIns="45720" rIns="91440" bIns="45720" rtlCol="0" anchor="ctr">
            <a:normAutofit/>
          </a:bodyPr>
          <a:lstStyle/>
          <a:p>
            <a:pPr algn="just"/>
            <a:r>
              <a:rPr lang="en-IN" sz="3600" b="1" dirty="0">
                <a:solidFill>
                  <a:schemeClr val="bg1"/>
                </a:solidFill>
                <a:latin typeface="Cambria" panose="02040503050406030204" pitchFamily="18" charset="0"/>
              </a:rPr>
              <a:t>Fee Management(1/4)</a:t>
            </a:r>
          </a:p>
        </p:txBody>
      </p:sp>
      <p:sp>
        <p:nvSpPr>
          <p:cNvPr id="3" name="Content Placeholder 2"/>
          <p:cNvSpPr>
            <a:spLocks noGrp="1"/>
          </p:cNvSpPr>
          <p:nvPr>
            <p:ph idx="1"/>
          </p:nvPr>
        </p:nvSpPr>
        <p:spPr>
          <a:xfrm>
            <a:off x="152400" y="1219200"/>
            <a:ext cx="4996441" cy="5410200"/>
          </a:xfrm>
        </p:spPr>
        <p:txBody>
          <a:bodyPr>
            <a:noAutofit/>
          </a:bodyPr>
          <a:lstStyle/>
          <a:p>
            <a:pPr marL="0" indent="0">
              <a:buNone/>
            </a:pPr>
            <a:r>
              <a:rPr lang="en-US" sz="1800" b="1" dirty="0">
                <a:solidFill>
                  <a:schemeClr val="accent1">
                    <a:lumMod val="75000"/>
                  </a:schemeClr>
                </a:solidFill>
                <a:latin typeface="Cambria" pitchFamily="18" charset="0"/>
                <a:ea typeface="Cambria" pitchFamily="18" charset="0"/>
              </a:rPr>
              <a:t>Fee Dashboard</a:t>
            </a:r>
          </a:p>
          <a:p>
            <a:r>
              <a:rPr lang="en-US" sz="1600" dirty="0">
                <a:latin typeface="Cambria" pitchFamily="18" charset="0"/>
                <a:ea typeface="Cambria" pitchFamily="18" charset="0"/>
              </a:rPr>
              <a:t>Fee related information like Daily collections, Fee Due list, Concessions, Scholarships, discount etc. accessed in a single click on an intuitive dashboard. </a:t>
            </a:r>
          </a:p>
          <a:p>
            <a:r>
              <a:rPr lang="en-US" sz="1600" dirty="0">
                <a:latin typeface="Cambria" pitchFamily="18" charset="0"/>
                <a:ea typeface="Cambria" pitchFamily="18" charset="0"/>
              </a:rPr>
              <a:t>Micro-detailing available in deep drill down in sequential clicks</a:t>
            </a:r>
          </a:p>
          <a:p>
            <a:pPr marL="0" indent="0">
              <a:buNone/>
            </a:pPr>
            <a:r>
              <a:rPr lang="en-US" sz="1800" b="1" dirty="0">
                <a:solidFill>
                  <a:schemeClr val="accent1">
                    <a:lumMod val="75000"/>
                  </a:schemeClr>
                </a:solidFill>
                <a:latin typeface="Cambria" pitchFamily="18" charset="0"/>
                <a:ea typeface="Cambria" pitchFamily="18" charset="0"/>
              </a:rPr>
              <a:t>Management</a:t>
            </a:r>
          </a:p>
          <a:p>
            <a:r>
              <a:rPr lang="en-US" sz="1600" dirty="0">
                <a:latin typeface="Cambria" pitchFamily="18" charset="0"/>
                <a:ea typeface="Cambria" pitchFamily="18" charset="0"/>
              </a:rPr>
              <a:t>Schools can customize fee components, frequency &amp; plans</a:t>
            </a:r>
          </a:p>
          <a:p>
            <a:pPr marL="0" indent="0">
              <a:buNone/>
            </a:pPr>
            <a:r>
              <a:rPr lang="en-US" sz="1800" b="1" dirty="0">
                <a:solidFill>
                  <a:schemeClr val="accent1">
                    <a:lumMod val="75000"/>
                  </a:schemeClr>
                </a:solidFill>
                <a:latin typeface="Cambria" pitchFamily="18" charset="0"/>
                <a:ea typeface="Cambria" pitchFamily="18" charset="0"/>
              </a:rPr>
              <a:t>Tally Compliant &amp; Integrated</a:t>
            </a:r>
          </a:p>
          <a:p>
            <a:r>
              <a:rPr lang="en-US" sz="1600" dirty="0">
                <a:latin typeface="Cambria" pitchFamily="18" charset="0"/>
                <a:ea typeface="Cambria" pitchFamily="18" charset="0"/>
              </a:rPr>
              <a:t>All our Fee modules can be integrated with the accounting software 'Tally" through XML files generated by our system</a:t>
            </a:r>
          </a:p>
          <a:p>
            <a:r>
              <a:rPr lang="en-US" sz="1800" b="1" dirty="0">
                <a:solidFill>
                  <a:schemeClr val="accent1">
                    <a:lumMod val="75000"/>
                  </a:schemeClr>
                </a:solidFill>
                <a:latin typeface="Cambria" pitchFamily="18" charset="0"/>
                <a:ea typeface="Cambria" pitchFamily="18" charset="0"/>
              </a:rPr>
              <a:t>Admin Platform </a:t>
            </a:r>
            <a:r>
              <a:rPr lang="en-US" sz="1600" dirty="0">
                <a:latin typeface="Cambria" pitchFamily="18" charset="0"/>
                <a:ea typeface="Cambria" pitchFamily="18" charset="0"/>
              </a:rPr>
              <a:t>- Easy Collection of Pending fees across sessions through Single Unified window:</a:t>
            </a:r>
          </a:p>
          <a:p>
            <a:r>
              <a:rPr lang="en-US" sz="1600" dirty="0">
                <a:latin typeface="Cambria" pitchFamily="18" charset="0"/>
                <a:ea typeface="Cambria" pitchFamily="18" charset="0"/>
              </a:rPr>
              <a:t>For Ease of fees Collection for School Admin, we have developed a function to show all pending invoices of previous academic sessions in the Current session UI.</a:t>
            </a:r>
            <a:br>
              <a:rPr lang="en-US" sz="1600" dirty="0">
                <a:solidFill>
                  <a:schemeClr val="accent1">
                    <a:lumMod val="50000"/>
                  </a:schemeClr>
                </a:solidFill>
              </a:rPr>
            </a:br>
            <a:endParaRPr lang="en-IN" sz="1600" dirty="0">
              <a:solidFill>
                <a:schemeClr val="accent1">
                  <a:lumMod val="50000"/>
                </a:schemeClr>
              </a:solidFill>
            </a:endParaRPr>
          </a:p>
        </p:txBody>
      </p:sp>
      <p:pic>
        <p:nvPicPr>
          <p:cNvPr id="10242" name="Picture 2" descr="image_not_f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773133"/>
            <a:ext cx="3893898" cy="3943323"/>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FBFACAA0-90A6-794F-8D5E-F88BD81D0270}"/>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61</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324600" y="51377"/>
            <a:ext cx="1745569" cy="671739"/>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IV</a:t>
            </a:r>
          </a:p>
        </p:txBody>
      </p:sp>
    </p:spTree>
    <p:extLst>
      <p:ext uri="{BB962C8B-B14F-4D97-AF65-F5344CB8AC3E}">
        <p14:creationId xmlns:p14="http://schemas.microsoft.com/office/powerpoint/2010/main" val="26344756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305800" cy="838199"/>
          </a:xfrm>
          <a:solidFill>
            <a:schemeClr val="accent5">
              <a:lumMod val="75000"/>
            </a:schemeClr>
          </a:solidFill>
        </p:spPr>
        <p:txBody>
          <a:bodyPr vert="horz" lIns="91440" tIns="45720" rIns="91440" bIns="45720" rtlCol="0" anchor="ctr">
            <a:normAutofit/>
          </a:bodyPr>
          <a:lstStyle/>
          <a:p>
            <a:pPr algn="just"/>
            <a:r>
              <a:rPr lang="en-IN" sz="3600" b="1" dirty="0">
                <a:solidFill>
                  <a:schemeClr val="bg1"/>
                </a:solidFill>
                <a:latin typeface="Cambria" panose="02040503050406030204" pitchFamily="18" charset="0"/>
              </a:rPr>
              <a:t>Fee Management(2/4)</a:t>
            </a:r>
          </a:p>
        </p:txBody>
      </p:sp>
      <p:sp>
        <p:nvSpPr>
          <p:cNvPr id="3" name="Content Placeholder 2"/>
          <p:cNvSpPr>
            <a:spLocks noGrp="1"/>
          </p:cNvSpPr>
          <p:nvPr>
            <p:ph idx="1"/>
          </p:nvPr>
        </p:nvSpPr>
        <p:spPr>
          <a:xfrm>
            <a:off x="228600" y="1371600"/>
            <a:ext cx="8610600" cy="5105400"/>
          </a:xfrm>
        </p:spPr>
        <p:txBody>
          <a:bodyPr>
            <a:noAutofit/>
          </a:bodyPr>
          <a:lstStyle/>
          <a:p>
            <a:pPr marL="0" indent="0">
              <a:buNone/>
            </a:pPr>
            <a:endParaRPr lang="en-US" sz="1600" dirty="0"/>
          </a:p>
          <a:p>
            <a:r>
              <a:rPr lang="en-US" sz="1600" dirty="0">
                <a:latin typeface="Cambria" pitchFamily="18" charset="0"/>
                <a:ea typeface="Cambria" pitchFamily="18" charset="0"/>
              </a:rPr>
              <a:t>As a result, the school admin doesn't have to toggle between the academic sessions to check the previous pending due.</a:t>
            </a:r>
          </a:p>
          <a:p>
            <a:r>
              <a:rPr lang="en-US" sz="1600" dirty="0">
                <a:latin typeface="Cambria" pitchFamily="18" charset="0"/>
                <a:ea typeface="Cambria" pitchFamily="18" charset="0"/>
              </a:rPr>
              <a:t>All the invoices are presented on the same screen, and importantly, they can be directly settled from the current session itself.</a:t>
            </a:r>
          </a:p>
          <a:p>
            <a:r>
              <a:rPr lang="en-US" sz="1600" dirty="0">
                <a:latin typeface="Cambria" pitchFamily="18" charset="0"/>
                <a:ea typeface="Cambria" pitchFamily="18" charset="0"/>
              </a:rPr>
              <a:t>To maintain distinct accounts of both academic sessions separately, we have ensured that the previous session invoice is settled in the database of the previous session.</a:t>
            </a:r>
          </a:p>
          <a:p>
            <a:r>
              <a:rPr lang="en-US" sz="1600" dirty="0">
                <a:latin typeface="Cambria" pitchFamily="18" charset="0"/>
                <a:ea typeface="Cambria" pitchFamily="18" charset="0"/>
              </a:rPr>
              <a:t>This Functionality adds tremendous convenience to the admin, especially during fee collection. It saves time by obviating the need to toggle between the sessions to check the pending fees for the parent.</a:t>
            </a:r>
          </a:p>
          <a:p>
            <a:pPr marL="0" indent="0">
              <a:buNone/>
            </a:pPr>
            <a:r>
              <a:rPr lang="en-US" sz="1800" b="1" dirty="0">
                <a:solidFill>
                  <a:schemeClr val="accent1">
                    <a:lumMod val="75000"/>
                  </a:schemeClr>
                </a:solidFill>
                <a:latin typeface="Cambria" pitchFamily="18" charset="0"/>
                <a:ea typeface="Cambria" pitchFamily="18" charset="0"/>
              </a:rPr>
              <a:t>Parent's App - Single Unified window in the SchoolBellQ* App for Payment of Pending fees across sessions:</a:t>
            </a:r>
          </a:p>
          <a:p>
            <a:r>
              <a:rPr lang="en-US" sz="1600" dirty="0">
                <a:latin typeface="Cambria" pitchFamily="18" charset="0"/>
                <a:ea typeface="Cambria" pitchFamily="18" charset="0"/>
              </a:rPr>
              <a:t>With the new Functionality for the Fees in the parent's app, now the parents will find it satisfying as;</a:t>
            </a:r>
          </a:p>
          <a:p>
            <a:r>
              <a:rPr lang="en-US" sz="1600" dirty="0">
                <a:latin typeface="Cambria" pitchFamily="18" charset="0"/>
                <a:ea typeface="Cambria" pitchFamily="18" charset="0"/>
              </a:rPr>
              <a:t>They can now conveniently view all pending invoices in their Fee payment section in the app in the current session (2021-22)</a:t>
            </a:r>
          </a:p>
          <a:p>
            <a:pPr marL="0" indent="0">
              <a:buNone/>
            </a:pPr>
            <a:endParaRPr lang="en-IN" sz="1400" dirty="0">
              <a:solidFill>
                <a:schemeClr val="accent1">
                  <a:lumMod val="50000"/>
                </a:schemeClr>
              </a:solidFill>
            </a:endParaRPr>
          </a:p>
        </p:txBody>
      </p:sp>
      <p:sp>
        <p:nvSpPr>
          <p:cNvPr id="7" name="Slide Number Placeholder 6">
            <a:extLst>
              <a:ext uri="{FF2B5EF4-FFF2-40B4-BE49-F238E27FC236}">
                <a16:creationId xmlns:a16="http://schemas.microsoft.com/office/drawing/2014/main" id="{FBFACAA0-90A6-794F-8D5E-F88BD81D0270}"/>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62</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324600" y="51377"/>
            <a:ext cx="1745569" cy="671739"/>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IV</a:t>
            </a:r>
          </a:p>
        </p:txBody>
      </p:sp>
    </p:spTree>
    <p:extLst>
      <p:ext uri="{BB962C8B-B14F-4D97-AF65-F5344CB8AC3E}">
        <p14:creationId xmlns:p14="http://schemas.microsoft.com/office/powerpoint/2010/main" val="239601490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305800" cy="838199"/>
          </a:xfrm>
          <a:solidFill>
            <a:schemeClr val="accent5">
              <a:lumMod val="75000"/>
            </a:schemeClr>
          </a:solidFill>
        </p:spPr>
        <p:txBody>
          <a:bodyPr vert="horz" lIns="91440" tIns="45720" rIns="91440" bIns="45720" rtlCol="0" anchor="ctr">
            <a:normAutofit/>
          </a:bodyPr>
          <a:lstStyle/>
          <a:p>
            <a:pPr algn="just"/>
            <a:r>
              <a:rPr lang="en-IN" sz="3600" b="1" dirty="0">
                <a:solidFill>
                  <a:schemeClr val="bg1"/>
                </a:solidFill>
                <a:latin typeface="Cambria" panose="02040503050406030204" pitchFamily="18" charset="0"/>
              </a:rPr>
              <a:t>Fee Management(3/4)</a:t>
            </a:r>
          </a:p>
        </p:txBody>
      </p:sp>
      <p:sp>
        <p:nvSpPr>
          <p:cNvPr id="3" name="Content Placeholder 2"/>
          <p:cNvSpPr>
            <a:spLocks noGrp="1"/>
          </p:cNvSpPr>
          <p:nvPr>
            <p:ph idx="1"/>
          </p:nvPr>
        </p:nvSpPr>
        <p:spPr>
          <a:xfrm>
            <a:off x="228600" y="1371600"/>
            <a:ext cx="8610600" cy="5105400"/>
          </a:xfrm>
        </p:spPr>
        <p:txBody>
          <a:bodyPr>
            <a:noAutofit/>
          </a:bodyPr>
          <a:lstStyle/>
          <a:p>
            <a:pPr marL="0" indent="0">
              <a:buNone/>
            </a:pPr>
            <a:endParaRPr lang="en-US" sz="1600" dirty="0"/>
          </a:p>
          <a:p>
            <a:r>
              <a:rPr lang="en-US" sz="1600" dirty="0">
                <a:latin typeface="Cambria" pitchFamily="18" charset="0"/>
                <a:ea typeface="Cambria" pitchFamily="18" charset="0"/>
              </a:rPr>
              <a:t>The invoices of the previous academic sessions (2020-21) will also be visible on the same screen.</a:t>
            </a:r>
          </a:p>
          <a:p>
            <a:r>
              <a:rPr lang="en-US" sz="1600" dirty="0">
                <a:latin typeface="Cambria" pitchFamily="18" charset="0"/>
                <a:ea typeface="Cambria" pitchFamily="18" charset="0"/>
              </a:rPr>
              <a:t>They can view and pay all pending invoices from both the sessions (2020-21 &amp; 2021-22) on the same screen.</a:t>
            </a:r>
          </a:p>
          <a:p>
            <a:r>
              <a:rPr lang="en-US" sz="1600" dirty="0">
                <a:latin typeface="Cambria" pitchFamily="18" charset="0"/>
                <a:ea typeface="Cambria" pitchFamily="18" charset="0"/>
              </a:rPr>
              <a:t>This feature facilitates parents in assessing their previous session dues conveniently and clearing them.</a:t>
            </a:r>
          </a:p>
          <a:p>
            <a:pPr marL="0" indent="0">
              <a:buNone/>
            </a:pPr>
            <a:r>
              <a:rPr lang="en-US" sz="1800" b="1" dirty="0">
                <a:solidFill>
                  <a:schemeClr val="accent1">
                    <a:lumMod val="75000"/>
                  </a:schemeClr>
                </a:solidFill>
                <a:latin typeface="Cambria" pitchFamily="18" charset="0"/>
                <a:ea typeface="Cambria" pitchFamily="18" charset="0"/>
              </a:rPr>
              <a:t>Discount &amp; Online approval Functionality for Admission Fees payment:</a:t>
            </a:r>
          </a:p>
          <a:p>
            <a:r>
              <a:rPr lang="en-US" sz="1600" dirty="0">
                <a:latin typeface="Cambria" pitchFamily="18" charset="0"/>
                <a:ea typeface="Cambria" pitchFamily="18" charset="0"/>
              </a:rPr>
              <a:t>Based on the School's process flow, we had already developed the Functionality whereby:</a:t>
            </a:r>
          </a:p>
          <a:p>
            <a:r>
              <a:rPr lang="en-US" sz="1600" dirty="0">
                <a:latin typeface="Cambria" pitchFamily="18" charset="0"/>
                <a:ea typeface="Cambria" pitchFamily="18" charset="0"/>
              </a:rPr>
              <a:t>The admission counsellors can assign fee plans at the time of admission.</a:t>
            </a:r>
          </a:p>
          <a:p>
            <a:r>
              <a:rPr lang="en-US" sz="1600" dirty="0">
                <a:latin typeface="Cambria" pitchFamily="18" charset="0"/>
                <a:ea typeface="Cambria" pitchFamily="18" charset="0"/>
              </a:rPr>
              <a:t>The admissions counsellors can seek discount approval from the principal (or any other authorized personnel) online or offline.</a:t>
            </a:r>
          </a:p>
          <a:p>
            <a:r>
              <a:rPr lang="en-US" sz="1600" dirty="0">
                <a:latin typeface="Cambria" pitchFamily="18" charset="0"/>
                <a:ea typeface="Cambria" pitchFamily="18" charset="0"/>
              </a:rPr>
              <a:t>And upon approval from the principal, it automatically sends the discounted invoice to the parents online for payment.</a:t>
            </a:r>
          </a:p>
          <a:p>
            <a:r>
              <a:rPr lang="en-US" sz="1600" dirty="0">
                <a:latin typeface="Cambria" pitchFamily="18" charset="0"/>
                <a:ea typeface="Cambria" pitchFamily="18" charset="0"/>
              </a:rPr>
              <a:t>This process has been working smoothly and is already integrated into multiple Schools for quite some time.</a:t>
            </a:r>
          </a:p>
          <a:p>
            <a:pPr marL="0" indent="0">
              <a:buNone/>
            </a:pPr>
            <a:endParaRPr lang="en-IN" sz="1400" dirty="0">
              <a:solidFill>
                <a:schemeClr val="accent1">
                  <a:lumMod val="50000"/>
                </a:schemeClr>
              </a:solidFill>
            </a:endParaRPr>
          </a:p>
        </p:txBody>
      </p:sp>
      <p:sp>
        <p:nvSpPr>
          <p:cNvPr id="7" name="Slide Number Placeholder 6">
            <a:extLst>
              <a:ext uri="{FF2B5EF4-FFF2-40B4-BE49-F238E27FC236}">
                <a16:creationId xmlns:a16="http://schemas.microsoft.com/office/drawing/2014/main" id="{FBFACAA0-90A6-794F-8D5E-F88BD81D0270}"/>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63</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324600" y="51377"/>
            <a:ext cx="1745569" cy="671739"/>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IV</a:t>
            </a:r>
          </a:p>
        </p:txBody>
      </p:sp>
    </p:spTree>
    <p:extLst>
      <p:ext uri="{BB962C8B-B14F-4D97-AF65-F5344CB8AC3E}">
        <p14:creationId xmlns:p14="http://schemas.microsoft.com/office/powerpoint/2010/main" val="32110900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305800" cy="838199"/>
          </a:xfrm>
          <a:solidFill>
            <a:schemeClr val="accent5">
              <a:lumMod val="75000"/>
            </a:schemeClr>
          </a:solidFill>
        </p:spPr>
        <p:txBody>
          <a:bodyPr vert="horz" lIns="91440" tIns="45720" rIns="91440" bIns="45720" rtlCol="0" anchor="ctr">
            <a:normAutofit/>
          </a:bodyPr>
          <a:lstStyle/>
          <a:p>
            <a:pPr algn="just"/>
            <a:r>
              <a:rPr lang="en-IN" sz="3600" b="1" dirty="0">
                <a:solidFill>
                  <a:schemeClr val="bg1"/>
                </a:solidFill>
                <a:latin typeface="Cambria" panose="02040503050406030204" pitchFamily="18" charset="0"/>
              </a:rPr>
              <a:t>Fee Management(4/4)</a:t>
            </a:r>
          </a:p>
        </p:txBody>
      </p:sp>
      <p:sp>
        <p:nvSpPr>
          <p:cNvPr id="3" name="Content Placeholder 2"/>
          <p:cNvSpPr>
            <a:spLocks noGrp="1"/>
          </p:cNvSpPr>
          <p:nvPr>
            <p:ph idx="1"/>
          </p:nvPr>
        </p:nvSpPr>
        <p:spPr>
          <a:xfrm>
            <a:off x="228600" y="1066800"/>
            <a:ext cx="8610600" cy="2590800"/>
          </a:xfrm>
        </p:spPr>
        <p:txBody>
          <a:bodyPr>
            <a:noAutofit/>
          </a:bodyPr>
          <a:lstStyle/>
          <a:p>
            <a:pPr marL="0" indent="0">
              <a:buNone/>
            </a:pPr>
            <a:r>
              <a:rPr lang="en-US" sz="1800" b="1" dirty="0">
                <a:solidFill>
                  <a:schemeClr val="accent1">
                    <a:lumMod val="75000"/>
                  </a:schemeClr>
                </a:solidFill>
                <a:latin typeface="Cambria" pitchFamily="18" charset="0"/>
                <a:ea typeface="Cambria" pitchFamily="18" charset="0"/>
              </a:rPr>
              <a:t>Deferral or Partial Payment Online for Admission Fees:</a:t>
            </a:r>
          </a:p>
          <a:p>
            <a:r>
              <a:rPr lang="en-US" sz="1600" dirty="0">
                <a:latin typeface="Cambria" pitchFamily="18" charset="0"/>
                <a:ea typeface="Cambria" pitchFamily="18" charset="0"/>
              </a:rPr>
              <a:t>The above process illustrated for most parents may not be viable for few parents with difficult current financial situations owing to the COVID battered economy:</a:t>
            </a:r>
          </a:p>
          <a:p>
            <a:r>
              <a:rPr lang="en-US" sz="1600" dirty="0">
                <a:latin typeface="Cambria" pitchFamily="18" charset="0"/>
                <a:ea typeface="Cambria" pitchFamily="18" charset="0"/>
              </a:rPr>
              <a:t>Being the specific requirement of allowing users to make the part payment towards the admission fees, we have developed a different functionality that enables the School to generate the invoice for partial amounts that can be paid online &amp; offline both.</a:t>
            </a:r>
          </a:p>
          <a:p>
            <a:r>
              <a:rPr lang="en-US" sz="1600" dirty="0">
                <a:latin typeface="Cambria" pitchFamily="18" charset="0"/>
                <a:ea typeface="Cambria" pitchFamily="18" charset="0"/>
              </a:rPr>
              <a:t>The invoices can be generated and settled both online and offline.</a:t>
            </a:r>
          </a:p>
          <a:p>
            <a:r>
              <a:rPr lang="en-US" sz="1600" dirty="0">
                <a:latin typeface="Cambria" pitchFamily="18" charset="0"/>
                <a:ea typeface="Cambria" pitchFamily="18" charset="0"/>
              </a:rPr>
              <a:t>This feature will allow the School to collect the part-payment towards the admissions online, especially helpful during the pandemic, thus locking in a larger number of admissions.</a:t>
            </a:r>
          </a:p>
        </p:txBody>
      </p:sp>
      <p:sp>
        <p:nvSpPr>
          <p:cNvPr id="7" name="Slide Number Placeholder 6">
            <a:extLst>
              <a:ext uri="{FF2B5EF4-FFF2-40B4-BE49-F238E27FC236}">
                <a16:creationId xmlns:a16="http://schemas.microsoft.com/office/drawing/2014/main" id="{FBFACAA0-90A6-794F-8D5E-F88BD81D0270}"/>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64</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324600" y="51377"/>
            <a:ext cx="1745569" cy="671739"/>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IV</a:t>
            </a:r>
          </a:p>
        </p:txBody>
      </p:sp>
      <p:sp>
        <p:nvSpPr>
          <p:cNvPr id="6" name="TextBox 5"/>
          <p:cNvSpPr txBox="1"/>
          <p:nvPr/>
        </p:nvSpPr>
        <p:spPr>
          <a:xfrm>
            <a:off x="304800" y="3733800"/>
            <a:ext cx="4495800" cy="3416320"/>
          </a:xfrm>
          <a:prstGeom prst="rect">
            <a:avLst/>
          </a:prstGeom>
          <a:noFill/>
        </p:spPr>
        <p:txBody>
          <a:bodyPr wrap="square" rtlCol="0">
            <a:spAutoFit/>
          </a:bodyPr>
          <a:lstStyle/>
          <a:p>
            <a:r>
              <a:rPr lang="en-US" sz="2400" b="1" dirty="0">
                <a:solidFill>
                  <a:schemeClr val="accent1">
                    <a:lumMod val="75000"/>
                  </a:schemeClr>
                </a:solidFill>
                <a:latin typeface="Cambria" pitchFamily="18" charset="0"/>
                <a:ea typeface="Cambria" pitchFamily="18" charset="0"/>
              </a:rPr>
              <a:t>Exhaustive Reports</a:t>
            </a:r>
          </a:p>
          <a:p>
            <a:r>
              <a:rPr lang="en-US" b="1" dirty="0">
                <a:solidFill>
                  <a:schemeClr val="accent1">
                    <a:lumMod val="75000"/>
                  </a:schemeClr>
                </a:solidFill>
                <a:latin typeface="Cambria" pitchFamily="18" charset="0"/>
                <a:ea typeface="Cambria" pitchFamily="18" charset="0"/>
              </a:rPr>
              <a:t>Fee Notifications</a:t>
            </a:r>
          </a:p>
          <a:p>
            <a:r>
              <a:rPr lang="en-US" sz="1600" dirty="0">
                <a:latin typeface="Cambria" pitchFamily="18" charset="0"/>
                <a:ea typeface="Cambria" pitchFamily="18" charset="0"/>
              </a:rPr>
              <a:t>Customized Fee notifications sent to parents with details like child name, fee amount, admission number, due date - can be sent AFTER of BEFORE DUE Date.</a:t>
            </a:r>
          </a:p>
          <a:p>
            <a:r>
              <a:rPr lang="en-US" b="1" dirty="0">
                <a:solidFill>
                  <a:schemeClr val="accent1">
                    <a:lumMod val="75000"/>
                  </a:schemeClr>
                </a:solidFill>
                <a:latin typeface="Cambria" pitchFamily="18" charset="0"/>
                <a:ea typeface="Cambria" pitchFamily="18" charset="0"/>
              </a:rPr>
              <a:t>Reports</a:t>
            </a:r>
          </a:p>
          <a:p>
            <a:r>
              <a:rPr lang="en-US" sz="1600" dirty="0">
                <a:latin typeface="Cambria" pitchFamily="18" charset="0"/>
                <a:ea typeface="Cambria" pitchFamily="18" charset="0"/>
              </a:rPr>
              <a:t>Multitude of reports for internal requirement and external statutory compliance are readily available.</a:t>
            </a:r>
          </a:p>
          <a:p>
            <a:endParaRPr lang="en-US" dirty="0"/>
          </a:p>
          <a:p>
            <a:endParaRPr lang="en-US" dirty="0"/>
          </a:p>
        </p:txBody>
      </p:sp>
      <p:sp>
        <p:nvSpPr>
          <p:cNvPr id="11" name="TextBox 10"/>
          <p:cNvSpPr txBox="1"/>
          <p:nvPr/>
        </p:nvSpPr>
        <p:spPr>
          <a:xfrm>
            <a:off x="4952999" y="3886200"/>
            <a:ext cx="3962401" cy="3108543"/>
          </a:xfrm>
          <a:prstGeom prst="rect">
            <a:avLst/>
          </a:prstGeom>
          <a:noFill/>
        </p:spPr>
        <p:txBody>
          <a:bodyPr wrap="square" rtlCol="0">
            <a:spAutoFit/>
          </a:bodyPr>
          <a:lstStyle/>
          <a:p>
            <a:r>
              <a:rPr lang="en-US" b="1" dirty="0">
                <a:solidFill>
                  <a:schemeClr val="accent1">
                    <a:lumMod val="75000"/>
                  </a:schemeClr>
                </a:solidFill>
                <a:latin typeface="Cambria" pitchFamily="18" charset="0"/>
                <a:ea typeface="Cambria" pitchFamily="18" charset="0"/>
              </a:rPr>
              <a:t>Reporting &amp; MIS</a:t>
            </a:r>
          </a:p>
          <a:p>
            <a:r>
              <a:rPr lang="en-US" sz="1600" dirty="0">
                <a:latin typeface="Cambria" pitchFamily="18" charset="0"/>
                <a:ea typeface="Cambria" pitchFamily="18" charset="0"/>
              </a:rPr>
              <a:t>Multitude of Reports like student-wise, Route-wise, Bus-wise or Bus Related details or charging summary for the route assigned can be extracted to</a:t>
            </a:r>
          </a:p>
          <a:p>
            <a:pPr>
              <a:buFont typeface="Wingdings" pitchFamily="2" charset="2"/>
              <a:buChar char="Ø"/>
            </a:pPr>
            <a:r>
              <a:rPr lang="en-US" sz="1600" dirty="0">
                <a:latin typeface="Cambria" pitchFamily="18" charset="0"/>
                <a:ea typeface="Cambria" pitchFamily="18" charset="0"/>
              </a:rPr>
              <a:t>Online Fee integration with school account</a:t>
            </a:r>
          </a:p>
          <a:p>
            <a:pPr>
              <a:buFont typeface="Wingdings" pitchFamily="2" charset="2"/>
              <a:buChar char="Ø"/>
            </a:pPr>
            <a:r>
              <a:rPr lang="en-US" sz="1600" dirty="0">
                <a:latin typeface="Cambria" pitchFamily="18" charset="0"/>
                <a:ea typeface="Cambria" pitchFamily="18" charset="0"/>
              </a:rPr>
              <a:t>Regular reconciliation report for fee payment</a:t>
            </a:r>
          </a:p>
          <a:p>
            <a:pPr>
              <a:buFont typeface="Wingdings" pitchFamily="2" charset="2"/>
              <a:buChar char="Ø"/>
            </a:pPr>
            <a:r>
              <a:rPr lang="en-US" sz="1600" dirty="0">
                <a:latin typeface="Cambria" pitchFamily="18" charset="0"/>
                <a:ea typeface="Cambria" pitchFamily="18" charset="0"/>
              </a:rPr>
              <a:t>Customized fee notification</a:t>
            </a:r>
          </a:p>
          <a:p>
            <a:pPr>
              <a:buFont typeface="Wingdings" pitchFamily="2" charset="2"/>
              <a:buChar char="Ø"/>
            </a:pPr>
            <a:r>
              <a:rPr lang="en-US" sz="1600" dirty="0">
                <a:latin typeface="Cambria" pitchFamily="18" charset="0"/>
                <a:ea typeface="Cambria" pitchFamily="18" charset="0"/>
              </a:rPr>
              <a:t>Tally integration</a:t>
            </a:r>
          </a:p>
          <a:p>
            <a:endParaRPr lang="en-US" dirty="0"/>
          </a:p>
        </p:txBody>
      </p:sp>
    </p:spTree>
    <p:extLst>
      <p:ext uri="{BB962C8B-B14F-4D97-AF65-F5344CB8AC3E}">
        <p14:creationId xmlns:p14="http://schemas.microsoft.com/office/powerpoint/2010/main" val="39870123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305800" cy="838199"/>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Student Management(1/3)</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28800" y="1828800"/>
            <a:ext cx="5105400" cy="4647223"/>
          </a:xfrm>
        </p:spPr>
      </p:pic>
      <p:sp>
        <p:nvSpPr>
          <p:cNvPr id="7" name="Slide Number Placeholder 6">
            <a:extLst>
              <a:ext uri="{FF2B5EF4-FFF2-40B4-BE49-F238E27FC236}">
                <a16:creationId xmlns:a16="http://schemas.microsoft.com/office/drawing/2014/main" id="{FBFACAA0-90A6-794F-8D5E-F88BD81D0270}"/>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65</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324600" y="51377"/>
            <a:ext cx="1745569" cy="671739"/>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IV</a:t>
            </a:r>
          </a:p>
        </p:txBody>
      </p:sp>
      <p:sp>
        <p:nvSpPr>
          <p:cNvPr id="3" name="TextBox 2"/>
          <p:cNvSpPr txBox="1"/>
          <p:nvPr/>
        </p:nvSpPr>
        <p:spPr>
          <a:xfrm>
            <a:off x="685800" y="1219200"/>
            <a:ext cx="6781800" cy="923330"/>
          </a:xfrm>
          <a:prstGeom prst="rect">
            <a:avLst/>
          </a:prstGeom>
          <a:noFill/>
        </p:spPr>
        <p:txBody>
          <a:bodyPr wrap="square" rtlCol="0">
            <a:spAutoFit/>
          </a:bodyPr>
          <a:lstStyle/>
          <a:p>
            <a:r>
              <a:rPr lang="en-US" dirty="0">
                <a:solidFill>
                  <a:schemeClr val="accent1">
                    <a:lumMod val="75000"/>
                  </a:schemeClr>
                </a:solidFill>
                <a:latin typeface="Cambria" pitchFamily="18" charset="0"/>
                <a:ea typeface="Cambria" pitchFamily="18" charset="0"/>
              </a:rPr>
              <a:t>This section displays the overall management of the student from attendance to transport management and activities in school academics.</a:t>
            </a:r>
          </a:p>
        </p:txBody>
      </p:sp>
    </p:spTree>
    <p:extLst>
      <p:ext uri="{BB962C8B-B14F-4D97-AF65-F5344CB8AC3E}">
        <p14:creationId xmlns:p14="http://schemas.microsoft.com/office/powerpoint/2010/main" val="15693416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305800" cy="838199"/>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Student Management(2/3)</a:t>
            </a:r>
          </a:p>
        </p:txBody>
      </p:sp>
      <p:sp>
        <p:nvSpPr>
          <p:cNvPr id="3" name="Content Placeholder 2"/>
          <p:cNvSpPr>
            <a:spLocks noGrp="1"/>
          </p:cNvSpPr>
          <p:nvPr>
            <p:ph idx="1"/>
          </p:nvPr>
        </p:nvSpPr>
        <p:spPr>
          <a:xfrm>
            <a:off x="228600" y="1371600"/>
            <a:ext cx="8610600" cy="5105400"/>
          </a:xfrm>
        </p:spPr>
        <p:txBody>
          <a:bodyPr>
            <a:noAutofit/>
          </a:bodyPr>
          <a:lstStyle/>
          <a:p>
            <a:pPr marL="0" indent="0">
              <a:buNone/>
            </a:pPr>
            <a:r>
              <a:rPr lang="en-US" sz="1800" b="1" dirty="0">
                <a:solidFill>
                  <a:schemeClr val="accent1">
                    <a:lumMod val="75000"/>
                  </a:schemeClr>
                </a:solidFill>
                <a:latin typeface="Cambria" pitchFamily="18" charset="0"/>
                <a:ea typeface="Cambria" pitchFamily="18" charset="0"/>
              </a:rPr>
              <a:t>Including Personal details</a:t>
            </a:r>
            <a:endParaRPr lang="en-US" sz="1800" dirty="0">
              <a:solidFill>
                <a:schemeClr val="accent1">
                  <a:lumMod val="75000"/>
                </a:schemeClr>
              </a:solidFill>
              <a:latin typeface="Cambria" pitchFamily="18" charset="0"/>
              <a:ea typeface="Cambria" pitchFamily="18" charset="0"/>
            </a:endParaRPr>
          </a:p>
          <a:p>
            <a:r>
              <a:rPr lang="en-US" sz="1600" dirty="0">
                <a:latin typeface="Cambria" pitchFamily="18" charset="0"/>
                <a:ea typeface="Cambria" pitchFamily="18" charset="0"/>
              </a:rPr>
              <a:t>Manage Student's personal like the name, Birthdate, Blood group, Info on the parents, their occupation, address, etc., and the profile pictures for students.</a:t>
            </a:r>
          </a:p>
          <a:p>
            <a:pPr marL="0" indent="0">
              <a:buNone/>
            </a:pPr>
            <a:r>
              <a:rPr lang="en-US" sz="1800" b="1" dirty="0">
                <a:solidFill>
                  <a:schemeClr val="accent1">
                    <a:lumMod val="75000"/>
                  </a:schemeClr>
                </a:solidFill>
                <a:latin typeface="Cambria" pitchFamily="18" charset="0"/>
                <a:ea typeface="Cambria" pitchFamily="18" charset="0"/>
              </a:rPr>
              <a:t>School-related info</a:t>
            </a:r>
            <a:endParaRPr lang="en-US" sz="1800" dirty="0">
              <a:solidFill>
                <a:schemeClr val="accent1">
                  <a:lumMod val="75000"/>
                </a:schemeClr>
              </a:solidFill>
              <a:latin typeface="Cambria" pitchFamily="18" charset="0"/>
              <a:ea typeface="Cambria" pitchFamily="18" charset="0"/>
            </a:endParaRPr>
          </a:p>
          <a:p>
            <a:r>
              <a:rPr lang="en-US" sz="1600" dirty="0">
                <a:latin typeface="Cambria" pitchFamily="18" charset="0"/>
                <a:ea typeface="Cambria" pitchFamily="18" charset="0"/>
              </a:rPr>
              <a:t>Access and update school info for any student like admission &amp; roll number, RFID card details, transport, schoolhouse, shift, class, section etc.</a:t>
            </a:r>
          </a:p>
          <a:p>
            <a:pPr marL="0" indent="0">
              <a:buNone/>
            </a:pPr>
            <a:r>
              <a:rPr lang="en-US" sz="1800" b="1" dirty="0">
                <a:solidFill>
                  <a:schemeClr val="accent1">
                    <a:lumMod val="75000"/>
                  </a:schemeClr>
                </a:solidFill>
                <a:latin typeface="Cambria" pitchFamily="18" charset="0"/>
                <a:ea typeface="Cambria" pitchFamily="18" charset="0"/>
              </a:rPr>
              <a:t>Academic Info</a:t>
            </a:r>
            <a:endParaRPr lang="en-US" sz="1800" dirty="0">
              <a:solidFill>
                <a:schemeClr val="accent1">
                  <a:lumMod val="75000"/>
                </a:schemeClr>
              </a:solidFill>
              <a:latin typeface="Cambria" pitchFamily="18" charset="0"/>
              <a:ea typeface="Cambria" pitchFamily="18" charset="0"/>
            </a:endParaRPr>
          </a:p>
          <a:p>
            <a:r>
              <a:rPr lang="en-US" sz="1600" dirty="0">
                <a:latin typeface="Cambria" pitchFamily="18" charset="0"/>
                <a:ea typeface="Cambria" pitchFamily="18" charset="0"/>
              </a:rPr>
              <a:t>Manage critical function like assigning subjects -compulsory &amp; optional- which can be set in this section by the class teacher .</a:t>
            </a:r>
          </a:p>
          <a:p>
            <a:pPr marL="0" indent="0">
              <a:buNone/>
            </a:pPr>
            <a:r>
              <a:rPr lang="en-US" sz="1800" b="1" dirty="0">
                <a:solidFill>
                  <a:schemeClr val="accent1">
                    <a:lumMod val="75000"/>
                  </a:schemeClr>
                </a:solidFill>
                <a:latin typeface="Cambria" pitchFamily="18" charset="0"/>
                <a:ea typeface="Cambria" pitchFamily="18" charset="0"/>
              </a:rPr>
              <a:t>Update Profile links:</a:t>
            </a:r>
          </a:p>
          <a:p>
            <a:r>
              <a:rPr lang="en-US" sz="1600" dirty="0">
                <a:latin typeface="Cambria" pitchFamily="18" charset="0"/>
                <a:ea typeface="Cambria" pitchFamily="18" charset="0"/>
              </a:rPr>
              <a:t>Functionality to send links to parents to update their data points like pictures, addresses and other important personal details to keep the data as current and updated as possible.</a:t>
            </a:r>
          </a:p>
          <a:p>
            <a:pPr marL="0" indent="0">
              <a:buNone/>
            </a:pPr>
            <a:r>
              <a:rPr lang="en-US" sz="1800" b="1" dirty="0">
                <a:solidFill>
                  <a:schemeClr val="accent1">
                    <a:lumMod val="75000"/>
                  </a:schemeClr>
                </a:solidFill>
                <a:latin typeface="Cambria" pitchFamily="18" charset="0"/>
                <a:ea typeface="Cambria" pitchFamily="18" charset="0"/>
              </a:rPr>
              <a:t>Individual Parent communication</a:t>
            </a:r>
            <a:endParaRPr lang="en-US" sz="1800" dirty="0">
              <a:solidFill>
                <a:schemeClr val="accent1">
                  <a:lumMod val="75000"/>
                </a:schemeClr>
              </a:solidFill>
              <a:latin typeface="Cambria" pitchFamily="18" charset="0"/>
              <a:ea typeface="Cambria" pitchFamily="18" charset="0"/>
            </a:endParaRPr>
          </a:p>
          <a:p>
            <a:r>
              <a:rPr lang="en-US" sz="1600" dirty="0">
                <a:latin typeface="Cambria" pitchFamily="18" charset="0"/>
                <a:ea typeface="Cambria" pitchFamily="18" charset="0"/>
              </a:rPr>
              <a:t>Functionality to send details like passwords &amp; account login for the web &amp; school apps, adding, modifying emails &amp; mobile numbers.</a:t>
            </a:r>
          </a:p>
          <a:p>
            <a:pPr marL="0" indent="0">
              <a:buNone/>
            </a:pPr>
            <a:endParaRPr lang="en-US" sz="1600" dirty="0"/>
          </a:p>
        </p:txBody>
      </p:sp>
      <p:sp>
        <p:nvSpPr>
          <p:cNvPr id="7" name="Slide Number Placeholder 6">
            <a:extLst>
              <a:ext uri="{FF2B5EF4-FFF2-40B4-BE49-F238E27FC236}">
                <a16:creationId xmlns:a16="http://schemas.microsoft.com/office/drawing/2014/main" id="{FBFACAA0-90A6-794F-8D5E-F88BD81D0270}"/>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66</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324600" y="51377"/>
            <a:ext cx="1745569" cy="671739"/>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IV</a:t>
            </a:r>
          </a:p>
        </p:txBody>
      </p:sp>
    </p:spTree>
    <p:extLst>
      <p:ext uri="{BB962C8B-B14F-4D97-AF65-F5344CB8AC3E}">
        <p14:creationId xmlns:p14="http://schemas.microsoft.com/office/powerpoint/2010/main" val="20177484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305800" cy="838199"/>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Student Management(3/3)</a:t>
            </a:r>
          </a:p>
        </p:txBody>
      </p:sp>
      <p:sp>
        <p:nvSpPr>
          <p:cNvPr id="3" name="Content Placeholder 2"/>
          <p:cNvSpPr>
            <a:spLocks noGrp="1"/>
          </p:cNvSpPr>
          <p:nvPr>
            <p:ph idx="1"/>
          </p:nvPr>
        </p:nvSpPr>
        <p:spPr>
          <a:xfrm>
            <a:off x="228599" y="990600"/>
            <a:ext cx="8387483" cy="1752600"/>
          </a:xfrm>
        </p:spPr>
        <p:txBody>
          <a:bodyPr>
            <a:noAutofit/>
          </a:bodyPr>
          <a:lstStyle/>
          <a:p>
            <a:pPr marL="0" indent="0">
              <a:buNone/>
            </a:pPr>
            <a:r>
              <a:rPr lang="en-US" sz="1800" b="1" dirty="0">
                <a:solidFill>
                  <a:schemeClr val="accent1">
                    <a:lumMod val="75000"/>
                  </a:schemeClr>
                </a:solidFill>
                <a:latin typeface="Cambria" pitchFamily="18" charset="0"/>
                <a:ea typeface="Cambria" pitchFamily="18" charset="0"/>
              </a:rPr>
              <a:t>Manage student Anecdotes:</a:t>
            </a:r>
          </a:p>
          <a:p>
            <a:r>
              <a:rPr lang="en-US" sz="1600" dirty="0">
                <a:latin typeface="Cambria" pitchFamily="18" charset="0"/>
                <a:ea typeface="Cambria" pitchFamily="18" charset="0"/>
              </a:rPr>
              <a:t>This functionality helps chronicle the child's school life by recording significant events and observations about a student through a teacher's perspective. These anecdotes constitute the input for the Student Analytics Report.</a:t>
            </a:r>
          </a:p>
          <a:p>
            <a:r>
              <a:rPr lang="en-US" sz="1600" dirty="0">
                <a:latin typeface="Cambria" pitchFamily="18" charset="0"/>
                <a:ea typeface="Cambria" pitchFamily="18" charset="0"/>
              </a:rPr>
              <a:t>Entire Student Data available in a class wise format along with student pic, details of Transfer, Character and Bonafide Certificate can be generated instantly.</a:t>
            </a:r>
          </a:p>
        </p:txBody>
      </p:sp>
      <p:sp>
        <p:nvSpPr>
          <p:cNvPr id="7" name="Slide Number Placeholder 6">
            <a:extLst>
              <a:ext uri="{FF2B5EF4-FFF2-40B4-BE49-F238E27FC236}">
                <a16:creationId xmlns:a16="http://schemas.microsoft.com/office/drawing/2014/main" id="{FBFACAA0-90A6-794F-8D5E-F88BD81D0270}"/>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67</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324600" y="51377"/>
            <a:ext cx="1745569" cy="671739"/>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IV</a:t>
            </a:r>
          </a:p>
        </p:txBody>
      </p:sp>
      <p:sp>
        <p:nvSpPr>
          <p:cNvPr id="4" name="TextBox 3"/>
          <p:cNvSpPr txBox="1"/>
          <p:nvPr/>
        </p:nvSpPr>
        <p:spPr>
          <a:xfrm>
            <a:off x="304800" y="3248799"/>
            <a:ext cx="4724400" cy="2185214"/>
          </a:xfrm>
          <a:prstGeom prst="rect">
            <a:avLst/>
          </a:prstGeom>
          <a:noFill/>
        </p:spPr>
        <p:txBody>
          <a:bodyPr wrap="square" rtlCol="0">
            <a:spAutoFit/>
          </a:bodyPr>
          <a:lstStyle/>
          <a:p>
            <a:r>
              <a:rPr lang="en-US" b="1" dirty="0">
                <a:solidFill>
                  <a:schemeClr val="accent1">
                    <a:lumMod val="75000"/>
                  </a:schemeClr>
                </a:solidFill>
                <a:latin typeface="Cambria" pitchFamily="18" charset="0"/>
                <a:ea typeface="Cambria" pitchFamily="18" charset="0"/>
              </a:rPr>
              <a:t>Manage Student Status</a:t>
            </a:r>
            <a:endParaRPr lang="en-US" dirty="0">
              <a:solidFill>
                <a:schemeClr val="accent1">
                  <a:lumMod val="75000"/>
                </a:schemeClr>
              </a:solidFill>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like active, in-active, TC issued etc.</a:t>
            </a:r>
          </a:p>
          <a:p>
            <a:r>
              <a:rPr lang="en-US" b="1" dirty="0">
                <a:solidFill>
                  <a:schemeClr val="accent1">
                    <a:lumMod val="75000"/>
                  </a:schemeClr>
                </a:solidFill>
                <a:latin typeface="Cambria" pitchFamily="18" charset="0"/>
                <a:ea typeface="Cambria" pitchFamily="18" charset="0"/>
              </a:rPr>
              <a:t>Generate Documents</a:t>
            </a:r>
            <a:endParaRPr lang="en-US" dirty="0">
              <a:solidFill>
                <a:schemeClr val="accent1">
                  <a:lumMod val="75000"/>
                </a:schemeClr>
              </a:solidFill>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Issue TC, Bonafide/Character certificates etc.</a:t>
            </a:r>
          </a:p>
          <a:p>
            <a:r>
              <a:rPr lang="en-US" sz="1600" dirty="0">
                <a:latin typeface="Cambria" pitchFamily="18" charset="0"/>
                <a:ea typeface="Cambria" pitchFamily="18" charset="0"/>
              </a:rPr>
              <a:t>      We encourage schools to add More customized        formats based on the school's workflow.</a:t>
            </a:r>
          </a:p>
          <a:p>
            <a:endParaRPr lang="en-US" dirty="0"/>
          </a:p>
          <a:p>
            <a:endParaRPr lang="en-US" dirty="0"/>
          </a:p>
        </p:txBody>
      </p:sp>
      <p:sp>
        <p:nvSpPr>
          <p:cNvPr id="6" name="TextBox 5"/>
          <p:cNvSpPr txBox="1"/>
          <p:nvPr/>
        </p:nvSpPr>
        <p:spPr>
          <a:xfrm>
            <a:off x="5242845" y="3248799"/>
            <a:ext cx="3817698" cy="2646878"/>
          </a:xfrm>
          <a:prstGeom prst="rect">
            <a:avLst/>
          </a:prstGeom>
          <a:noFill/>
        </p:spPr>
        <p:txBody>
          <a:bodyPr wrap="square" rtlCol="0">
            <a:spAutoFit/>
          </a:bodyPr>
          <a:lstStyle/>
          <a:p>
            <a:r>
              <a:rPr lang="en-US" b="1" dirty="0">
                <a:solidFill>
                  <a:schemeClr val="accent1">
                    <a:lumMod val="75000"/>
                  </a:schemeClr>
                </a:solidFill>
                <a:latin typeface="Cambria" pitchFamily="18" charset="0"/>
                <a:ea typeface="Cambria" pitchFamily="18" charset="0"/>
              </a:rPr>
              <a:t>Birthday Notifications:</a:t>
            </a:r>
            <a:endParaRPr lang="en-US" dirty="0">
              <a:solidFill>
                <a:schemeClr val="accent1">
                  <a:lumMod val="75000"/>
                </a:schemeClr>
              </a:solidFill>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A feature designed to provide manual &amp; auto-notifications for birthdays to students, which can also be pre-scheduled and customized by student name .</a:t>
            </a:r>
          </a:p>
          <a:p>
            <a:r>
              <a:rPr lang="en-US" b="1" dirty="0">
                <a:solidFill>
                  <a:schemeClr val="accent1">
                    <a:lumMod val="75000"/>
                  </a:schemeClr>
                </a:solidFill>
                <a:latin typeface="Cambria" pitchFamily="18" charset="0"/>
                <a:ea typeface="Cambria" pitchFamily="18" charset="0"/>
              </a:rPr>
              <a:t>Download</a:t>
            </a:r>
            <a:endParaRPr lang="en-US" dirty="0">
              <a:solidFill>
                <a:schemeClr val="accent1">
                  <a:lumMod val="75000"/>
                </a:schemeClr>
              </a:solidFill>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Student data with custom field selection through excel &amp; PDF etc.</a:t>
            </a:r>
          </a:p>
          <a:p>
            <a:endParaRPr lang="en-US" dirty="0"/>
          </a:p>
        </p:txBody>
      </p:sp>
    </p:spTree>
    <p:extLst>
      <p:ext uri="{BB962C8B-B14F-4D97-AF65-F5344CB8AC3E}">
        <p14:creationId xmlns:p14="http://schemas.microsoft.com/office/powerpoint/2010/main" val="346796459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156668" cy="990600"/>
          </a:xfrm>
          <a:solidFill>
            <a:schemeClr val="accent5">
              <a:lumMod val="75000"/>
            </a:schemeClr>
          </a:solidFill>
        </p:spPr>
        <p:txBody>
          <a:bodyPr vert="horz" lIns="91440" tIns="45720" rIns="91440" bIns="45720" rtlCol="0" anchor="ctr">
            <a:normAutofit/>
          </a:bodyPr>
          <a:lstStyle/>
          <a:p>
            <a:r>
              <a:rPr lang="en-IN" sz="3200" b="1" dirty="0">
                <a:solidFill>
                  <a:schemeClr val="bg1"/>
                </a:solidFill>
                <a:latin typeface="Cambria" panose="02040503050406030204" pitchFamily="18" charset="0"/>
              </a:rPr>
              <a:t>Communication, Circular, </a:t>
            </a:r>
            <a:br>
              <a:rPr lang="en-IN" sz="3200" b="1" dirty="0">
                <a:solidFill>
                  <a:schemeClr val="bg1"/>
                </a:solidFill>
                <a:latin typeface="Cambria" panose="02040503050406030204" pitchFamily="18" charset="0"/>
              </a:rPr>
            </a:br>
            <a:r>
              <a:rPr lang="en-IN" sz="3200" b="1" dirty="0">
                <a:solidFill>
                  <a:schemeClr val="bg1"/>
                </a:solidFill>
                <a:latin typeface="Cambria" panose="02040503050406030204" pitchFamily="18" charset="0"/>
              </a:rPr>
              <a:t> Notification(1/4)</a:t>
            </a:r>
          </a:p>
        </p:txBody>
      </p:sp>
      <p:sp>
        <p:nvSpPr>
          <p:cNvPr id="3" name="Content Placeholder 2"/>
          <p:cNvSpPr>
            <a:spLocks noGrp="1"/>
          </p:cNvSpPr>
          <p:nvPr>
            <p:ph idx="1"/>
          </p:nvPr>
        </p:nvSpPr>
        <p:spPr>
          <a:xfrm>
            <a:off x="228600" y="1143000"/>
            <a:ext cx="5029200" cy="5715000"/>
          </a:xfrm>
        </p:spPr>
        <p:txBody>
          <a:bodyPr>
            <a:noAutofit/>
          </a:bodyPr>
          <a:lstStyle/>
          <a:p>
            <a:pPr marL="0" indent="0">
              <a:buNone/>
            </a:pPr>
            <a:r>
              <a:rPr lang="en-US" sz="2400" b="1" dirty="0">
                <a:solidFill>
                  <a:schemeClr val="accent1">
                    <a:lumMod val="75000"/>
                  </a:schemeClr>
                </a:solidFill>
                <a:latin typeface="Cambria" pitchFamily="18" charset="0"/>
                <a:ea typeface="Cambria" pitchFamily="18" charset="0"/>
              </a:rPr>
              <a:t>Notifications</a:t>
            </a:r>
          </a:p>
          <a:p>
            <a:pPr marL="0" indent="0">
              <a:buNone/>
            </a:pPr>
            <a:r>
              <a:rPr lang="en-US" sz="1800" b="1" dirty="0">
                <a:solidFill>
                  <a:schemeClr val="accent1">
                    <a:lumMod val="75000"/>
                  </a:schemeClr>
                </a:solidFill>
                <a:latin typeface="Cambria" pitchFamily="18" charset="0"/>
                <a:ea typeface="Cambria" pitchFamily="18" charset="0"/>
              </a:rPr>
              <a:t>Notification Channels:</a:t>
            </a:r>
          </a:p>
          <a:p>
            <a:r>
              <a:rPr lang="en-US" sz="1600" dirty="0">
                <a:latin typeface="Cambria" pitchFamily="18" charset="0"/>
                <a:ea typeface="Cambria" pitchFamily="18" charset="0"/>
              </a:rPr>
              <a:t>The notifications are fired through all three channels, namely SMS, Email &amp; App Notifications.</a:t>
            </a:r>
          </a:p>
          <a:p>
            <a:pPr marL="0" indent="0">
              <a:buNone/>
            </a:pPr>
            <a:r>
              <a:rPr lang="en-US" sz="1800" b="1" dirty="0">
                <a:solidFill>
                  <a:schemeClr val="accent1">
                    <a:lumMod val="75000"/>
                  </a:schemeClr>
                </a:solidFill>
                <a:latin typeface="Cambria" pitchFamily="18" charset="0"/>
                <a:ea typeface="Cambria" pitchFamily="18" charset="0"/>
              </a:rPr>
              <a:t>Notification Category:</a:t>
            </a:r>
          </a:p>
          <a:p>
            <a:pPr marL="0" indent="0">
              <a:buNone/>
            </a:pPr>
            <a:r>
              <a:rPr lang="en-US" sz="1600" dirty="0">
                <a:latin typeface="Cambria" pitchFamily="18" charset="0"/>
                <a:ea typeface="Cambria" pitchFamily="18" charset="0"/>
              </a:rPr>
              <a:t>Based on the notification channel deployed, there are three categories of Notifications:</a:t>
            </a:r>
          </a:p>
          <a:p>
            <a:pPr marL="342900" indent="-342900">
              <a:buFont typeface="+mj-lt"/>
              <a:buAutoNum type="arabicPeriod"/>
            </a:pPr>
            <a:r>
              <a:rPr lang="en-US" sz="1800" b="1" dirty="0">
                <a:solidFill>
                  <a:schemeClr val="accent1">
                    <a:lumMod val="75000"/>
                  </a:schemeClr>
                </a:solidFill>
                <a:latin typeface="Cambria" pitchFamily="18" charset="0"/>
                <a:ea typeface="Cambria" pitchFamily="18" charset="0"/>
              </a:rPr>
              <a:t>Regular Notifications:</a:t>
            </a:r>
            <a:r>
              <a:rPr lang="en-US" sz="1600" b="1" dirty="0">
                <a:solidFill>
                  <a:schemeClr val="accent1">
                    <a:lumMod val="75000"/>
                  </a:schemeClr>
                </a:solidFill>
                <a:latin typeface="Cambria" pitchFamily="18" charset="0"/>
                <a:ea typeface="Cambria" pitchFamily="18" charset="0"/>
              </a:rPr>
              <a:t> </a:t>
            </a:r>
            <a:r>
              <a:rPr lang="en-US" sz="1600" dirty="0">
                <a:latin typeface="Cambria" pitchFamily="18" charset="0"/>
                <a:ea typeface="Cambria" pitchFamily="18" charset="0"/>
              </a:rPr>
              <a:t>Channels deployed - App Notifications &amp; Emails</a:t>
            </a:r>
          </a:p>
          <a:p>
            <a:pPr marL="342900" indent="-342900">
              <a:buFont typeface="+mj-lt"/>
              <a:buAutoNum type="arabicPeriod"/>
            </a:pPr>
            <a:r>
              <a:rPr lang="en-US" sz="1800" b="1" dirty="0">
                <a:solidFill>
                  <a:schemeClr val="accent1">
                    <a:lumMod val="75000"/>
                  </a:schemeClr>
                </a:solidFill>
                <a:latin typeface="Cambria" pitchFamily="18" charset="0"/>
                <a:ea typeface="Cambria" pitchFamily="18" charset="0"/>
              </a:rPr>
              <a:t>Important Notifications:</a:t>
            </a:r>
            <a:r>
              <a:rPr lang="en-US" sz="1600" dirty="0">
                <a:latin typeface="Cambria" pitchFamily="18" charset="0"/>
                <a:ea typeface="Cambria" pitchFamily="18" charset="0"/>
              </a:rPr>
              <a:t> Channels deployed - App Notifications &amp; Emails &amp; SMS. (Text message is triggered when the recipient doesn't open the app notification in a threshold time.  The threshold time is admin user-determined and helps conserve SMS by sending only to recipients who haven't opened app notification even after the lapse of the threshold time.)</a:t>
            </a:r>
          </a:p>
          <a:p>
            <a:pPr marL="342900" indent="-342900">
              <a:buFont typeface="+mj-lt"/>
              <a:buAutoNum type="arabicPeriod"/>
            </a:pPr>
            <a:r>
              <a:rPr lang="en-US" sz="1800" b="1" dirty="0">
                <a:solidFill>
                  <a:schemeClr val="accent1">
                    <a:lumMod val="75000"/>
                  </a:schemeClr>
                </a:solidFill>
                <a:latin typeface="Cambria" pitchFamily="18" charset="0"/>
                <a:ea typeface="Cambria" pitchFamily="18" charset="0"/>
              </a:rPr>
              <a:t>Extreme Urgent Notifications:</a:t>
            </a:r>
            <a:r>
              <a:rPr lang="en-US" sz="1800" dirty="0">
                <a:latin typeface="Cambria" pitchFamily="18" charset="0"/>
                <a:ea typeface="Cambria" pitchFamily="18" charset="0"/>
              </a:rPr>
              <a:t> </a:t>
            </a:r>
            <a:r>
              <a:rPr lang="en-US" sz="1600" dirty="0">
                <a:latin typeface="Cambria" pitchFamily="18" charset="0"/>
                <a:ea typeface="Cambria" pitchFamily="18" charset="0"/>
              </a:rPr>
              <a:t>All three channels are deployed simultaneously (App, Emails &amp; SMS</a:t>
            </a:r>
            <a:r>
              <a:rPr lang="en-US" sz="1600" dirty="0"/>
              <a:t>)</a:t>
            </a:r>
          </a:p>
          <a:p>
            <a:pPr marL="0" indent="0">
              <a:buNone/>
            </a:pPr>
            <a:endParaRPr lang="en-US" sz="1600" dirty="0"/>
          </a:p>
        </p:txBody>
      </p:sp>
      <p:sp>
        <p:nvSpPr>
          <p:cNvPr id="7" name="Slide Number Placeholder 6">
            <a:extLst>
              <a:ext uri="{FF2B5EF4-FFF2-40B4-BE49-F238E27FC236}">
                <a16:creationId xmlns:a16="http://schemas.microsoft.com/office/drawing/2014/main" id="{FBFACAA0-90A6-794F-8D5E-F88BD81D0270}"/>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68</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324600" y="166461"/>
            <a:ext cx="1745569" cy="671739"/>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IV</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3999" y="3200400"/>
            <a:ext cx="3624307" cy="3200400"/>
          </a:xfrm>
          <a:prstGeom prst="rect">
            <a:avLst/>
          </a:prstGeom>
        </p:spPr>
      </p:pic>
    </p:spTree>
    <p:extLst>
      <p:ext uri="{BB962C8B-B14F-4D97-AF65-F5344CB8AC3E}">
        <p14:creationId xmlns:p14="http://schemas.microsoft.com/office/powerpoint/2010/main" val="19879225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156668" cy="990600"/>
          </a:xfrm>
          <a:solidFill>
            <a:schemeClr val="accent5">
              <a:lumMod val="75000"/>
            </a:schemeClr>
          </a:solidFill>
        </p:spPr>
        <p:txBody>
          <a:bodyPr vert="horz" lIns="91440" tIns="45720" rIns="91440" bIns="45720" rtlCol="0" anchor="ctr">
            <a:normAutofit/>
          </a:bodyPr>
          <a:lstStyle/>
          <a:p>
            <a:r>
              <a:rPr lang="en-IN" sz="3200" b="1" dirty="0">
                <a:solidFill>
                  <a:schemeClr val="bg1"/>
                </a:solidFill>
                <a:latin typeface="Cambria" panose="02040503050406030204" pitchFamily="18" charset="0"/>
              </a:rPr>
              <a:t>Communication, Circular, </a:t>
            </a:r>
            <a:br>
              <a:rPr lang="en-IN" sz="3200" b="1" dirty="0">
                <a:solidFill>
                  <a:schemeClr val="bg1"/>
                </a:solidFill>
                <a:latin typeface="Cambria" panose="02040503050406030204" pitchFamily="18" charset="0"/>
              </a:rPr>
            </a:br>
            <a:r>
              <a:rPr lang="en-IN" sz="3200" b="1" dirty="0">
                <a:solidFill>
                  <a:schemeClr val="bg1"/>
                </a:solidFill>
                <a:latin typeface="Cambria" panose="02040503050406030204" pitchFamily="18" charset="0"/>
              </a:rPr>
              <a:t> Notification(2/4)</a:t>
            </a:r>
          </a:p>
        </p:txBody>
      </p:sp>
      <p:sp>
        <p:nvSpPr>
          <p:cNvPr id="3" name="Content Placeholder 2"/>
          <p:cNvSpPr>
            <a:spLocks noGrp="1"/>
          </p:cNvSpPr>
          <p:nvPr>
            <p:ph idx="1"/>
          </p:nvPr>
        </p:nvSpPr>
        <p:spPr>
          <a:xfrm>
            <a:off x="228600" y="1371600"/>
            <a:ext cx="5029200" cy="5257800"/>
          </a:xfrm>
        </p:spPr>
        <p:txBody>
          <a:bodyPr>
            <a:noAutofit/>
          </a:bodyPr>
          <a:lstStyle/>
          <a:p>
            <a:pPr marL="0" indent="0">
              <a:buNone/>
            </a:pPr>
            <a:r>
              <a:rPr lang="en-US" sz="1800" b="1" dirty="0">
                <a:solidFill>
                  <a:schemeClr val="accent1">
                    <a:lumMod val="75000"/>
                  </a:schemeClr>
                </a:solidFill>
                <a:latin typeface="Cambria" pitchFamily="18" charset="0"/>
                <a:ea typeface="Cambria" pitchFamily="18" charset="0"/>
              </a:rPr>
              <a:t>Delivery Report:</a:t>
            </a:r>
            <a:endParaRPr lang="en-US" sz="1800" dirty="0">
              <a:solidFill>
                <a:schemeClr val="accent1">
                  <a:lumMod val="75000"/>
                </a:schemeClr>
              </a:solidFill>
              <a:latin typeface="Cambria" pitchFamily="18" charset="0"/>
              <a:ea typeface="Cambria" pitchFamily="18" charset="0"/>
            </a:endParaRPr>
          </a:p>
          <a:p>
            <a:r>
              <a:rPr lang="en-US" sz="1600" dirty="0">
                <a:latin typeface="Cambria" pitchFamily="18" charset="0"/>
                <a:ea typeface="Cambria" pitchFamily="18" charset="0"/>
              </a:rPr>
              <a:t>Delivery Report for all the above 3 channels can be made available to the admin users.</a:t>
            </a:r>
          </a:p>
          <a:p>
            <a:pPr marL="0" indent="0">
              <a:buNone/>
            </a:pPr>
            <a:r>
              <a:rPr lang="en-US" sz="1800" b="1" dirty="0">
                <a:solidFill>
                  <a:schemeClr val="accent1">
                    <a:lumMod val="75000"/>
                  </a:schemeClr>
                </a:solidFill>
                <a:latin typeface="Cambria" pitchFamily="18" charset="0"/>
                <a:ea typeface="Cambria" pitchFamily="18" charset="0"/>
              </a:rPr>
              <a:t>Single Click Trigger:</a:t>
            </a:r>
            <a:endParaRPr lang="en-US" sz="1800" dirty="0">
              <a:solidFill>
                <a:schemeClr val="accent1">
                  <a:lumMod val="75000"/>
                </a:schemeClr>
              </a:solidFill>
              <a:latin typeface="Cambria" pitchFamily="18" charset="0"/>
              <a:ea typeface="Cambria" pitchFamily="18" charset="0"/>
            </a:endParaRPr>
          </a:p>
          <a:p>
            <a:r>
              <a:rPr lang="en-US" sz="1600" dirty="0">
                <a:latin typeface="Cambria" pitchFamily="18" charset="0"/>
                <a:ea typeface="Cambria" pitchFamily="18" charset="0"/>
              </a:rPr>
              <a:t>A single Click can fire the notifications through all three channels instantly</a:t>
            </a:r>
          </a:p>
          <a:p>
            <a:pPr marL="0" indent="0">
              <a:buNone/>
            </a:pPr>
            <a:r>
              <a:rPr lang="en-US" sz="1800" b="1" dirty="0">
                <a:solidFill>
                  <a:schemeClr val="accent1">
                    <a:lumMod val="75000"/>
                  </a:schemeClr>
                </a:solidFill>
                <a:latin typeface="Cambria" pitchFamily="18" charset="0"/>
                <a:ea typeface="Cambria" pitchFamily="18" charset="0"/>
              </a:rPr>
              <a:t>Auto-generated notifications:</a:t>
            </a:r>
          </a:p>
          <a:p>
            <a:r>
              <a:rPr lang="en-US" sz="1600" dirty="0">
                <a:latin typeface="Cambria" pitchFamily="18" charset="0"/>
                <a:ea typeface="Cambria" pitchFamily="18" charset="0"/>
              </a:rPr>
              <a:t>The template with customizable fields for routine activities like Fees Invoice generation, Fee Payment Receipt Notifications Or Daily attendance notifications is auto-generated etc.</a:t>
            </a:r>
          </a:p>
          <a:p>
            <a:r>
              <a:rPr lang="en-US" sz="1600" dirty="0">
                <a:latin typeface="Cambria" pitchFamily="18" charset="0"/>
                <a:ea typeface="Cambria" pitchFamily="18" charset="0"/>
              </a:rPr>
              <a:t>The users can determine the notifications channel in the settings.</a:t>
            </a:r>
          </a:p>
          <a:p>
            <a:pPr marL="0" indent="0">
              <a:buNone/>
            </a:pPr>
            <a:r>
              <a:rPr lang="en-US" sz="1800" b="1" dirty="0">
                <a:solidFill>
                  <a:schemeClr val="accent1">
                    <a:lumMod val="75000"/>
                  </a:schemeClr>
                </a:solidFill>
                <a:latin typeface="Cambria" pitchFamily="18" charset="0"/>
                <a:ea typeface="Cambria" pitchFamily="18" charset="0"/>
              </a:rPr>
              <a:t>Custom Notifications:</a:t>
            </a:r>
            <a:endParaRPr lang="en-US" sz="1800" dirty="0">
              <a:solidFill>
                <a:schemeClr val="accent1">
                  <a:lumMod val="75000"/>
                </a:schemeClr>
              </a:solidFill>
              <a:latin typeface="Cambria" pitchFamily="18" charset="0"/>
              <a:ea typeface="Cambria" pitchFamily="18" charset="0"/>
            </a:endParaRPr>
          </a:p>
          <a:p>
            <a:r>
              <a:rPr lang="en-US" sz="1600" dirty="0">
                <a:latin typeface="Cambria" pitchFamily="18" charset="0"/>
                <a:ea typeface="Cambria" pitchFamily="18" charset="0"/>
              </a:rPr>
              <a:t>Admin can send customized notification content to their parents across the communication channels.</a:t>
            </a:r>
          </a:p>
          <a:p>
            <a:r>
              <a:rPr lang="en-US" sz="1600" dirty="0">
                <a:latin typeface="Cambria" pitchFamily="18" charset="0"/>
                <a:ea typeface="Cambria" pitchFamily="18" charset="0"/>
              </a:rPr>
              <a:t>The admin can determine the notifications channel in the settings.</a:t>
            </a:r>
          </a:p>
          <a:p>
            <a:pPr marL="0" indent="0">
              <a:buNone/>
            </a:pPr>
            <a:endParaRPr lang="en-US" sz="1600" dirty="0"/>
          </a:p>
        </p:txBody>
      </p:sp>
      <p:sp>
        <p:nvSpPr>
          <p:cNvPr id="7" name="Slide Number Placeholder 6">
            <a:extLst>
              <a:ext uri="{FF2B5EF4-FFF2-40B4-BE49-F238E27FC236}">
                <a16:creationId xmlns:a16="http://schemas.microsoft.com/office/drawing/2014/main" id="{FBFACAA0-90A6-794F-8D5E-F88BD81D0270}"/>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69</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324600" y="51377"/>
            <a:ext cx="1745569" cy="671739"/>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IV</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82691" y="2133600"/>
            <a:ext cx="3775616" cy="3200400"/>
          </a:xfrm>
          <a:prstGeom prst="rect">
            <a:avLst/>
          </a:prstGeom>
        </p:spPr>
      </p:pic>
    </p:spTree>
    <p:extLst>
      <p:ext uri="{BB962C8B-B14F-4D97-AF65-F5344CB8AC3E}">
        <p14:creationId xmlns:p14="http://schemas.microsoft.com/office/powerpoint/2010/main" val="32644860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156668" cy="990600"/>
          </a:xfrm>
          <a:solidFill>
            <a:schemeClr val="accent5">
              <a:lumMod val="75000"/>
            </a:schemeClr>
          </a:solidFill>
        </p:spPr>
        <p:txBody>
          <a:bodyPr vert="horz" lIns="91440" tIns="45720" rIns="91440" bIns="45720" rtlCol="0" anchor="ctr">
            <a:normAutofit/>
          </a:bodyPr>
          <a:lstStyle/>
          <a:p>
            <a:r>
              <a:rPr lang="en-IN" sz="3200" b="1" dirty="0">
                <a:solidFill>
                  <a:schemeClr val="bg1"/>
                </a:solidFill>
                <a:latin typeface="Cambria" panose="02040503050406030204" pitchFamily="18" charset="0"/>
              </a:rPr>
              <a:t>Communication, Circular, </a:t>
            </a:r>
            <a:br>
              <a:rPr lang="en-IN" sz="3200" b="1" dirty="0">
                <a:solidFill>
                  <a:schemeClr val="bg1"/>
                </a:solidFill>
                <a:latin typeface="Cambria" panose="02040503050406030204" pitchFamily="18" charset="0"/>
              </a:rPr>
            </a:br>
            <a:r>
              <a:rPr lang="en-IN" sz="3200" b="1" dirty="0">
                <a:solidFill>
                  <a:schemeClr val="bg1"/>
                </a:solidFill>
                <a:latin typeface="Cambria" panose="02040503050406030204" pitchFamily="18" charset="0"/>
              </a:rPr>
              <a:t> Notification(3/4)</a:t>
            </a:r>
          </a:p>
        </p:txBody>
      </p:sp>
      <p:sp>
        <p:nvSpPr>
          <p:cNvPr id="3" name="Content Placeholder 2"/>
          <p:cNvSpPr>
            <a:spLocks noGrp="1"/>
          </p:cNvSpPr>
          <p:nvPr>
            <p:ph idx="1"/>
          </p:nvPr>
        </p:nvSpPr>
        <p:spPr>
          <a:xfrm>
            <a:off x="228600" y="1066800"/>
            <a:ext cx="8305800" cy="5791200"/>
          </a:xfrm>
        </p:spPr>
        <p:txBody>
          <a:bodyPr>
            <a:noAutofit/>
          </a:bodyPr>
          <a:lstStyle/>
          <a:p>
            <a:pPr marL="0" indent="0">
              <a:buNone/>
            </a:pPr>
            <a:r>
              <a:rPr lang="en-US" b="1" dirty="0">
                <a:solidFill>
                  <a:schemeClr val="accent1">
                    <a:lumMod val="75000"/>
                  </a:schemeClr>
                </a:solidFill>
                <a:latin typeface="Cambria" pitchFamily="18" charset="0"/>
                <a:ea typeface="Cambria" pitchFamily="18" charset="0"/>
              </a:rPr>
              <a:t>Circulars</a:t>
            </a:r>
          </a:p>
          <a:p>
            <a:pPr marL="0" indent="0">
              <a:buNone/>
            </a:pPr>
            <a:r>
              <a:rPr lang="en-US" sz="1800" b="1" dirty="0">
                <a:solidFill>
                  <a:schemeClr val="accent1">
                    <a:lumMod val="75000"/>
                  </a:schemeClr>
                </a:solidFill>
                <a:latin typeface="Cambria" pitchFamily="18" charset="0"/>
                <a:ea typeface="Cambria" pitchFamily="18" charset="0"/>
              </a:rPr>
              <a:t>Auto Alerts for circular publishing:</a:t>
            </a:r>
            <a:endParaRPr lang="en-US" sz="1800" dirty="0">
              <a:solidFill>
                <a:schemeClr val="accent1">
                  <a:lumMod val="75000"/>
                </a:schemeClr>
              </a:solidFill>
              <a:latin typeface="Cambria" pitchFamily="18" charset="0"/>
              <a:ea typeface="Cambria" pitchFamily="18" charset="0"/>
            </a:endParaRPr>
          </a:p>
          <a:p>
            <a:r>
              <a:rPr lang="en-US" sz="1600" dirty="0">
                <a:latin typeface="Cambria" pitchFamily="18" charset="0"/>
                <a:ea typeface="Cambria" pitchFamily="18" charset="0"/>
              </a:rPr>
              <a:t>Publishing Circular generates auto-notifications alerts informing recipient users about the publication.</a:t>
            </a:r>
          </a:p>
          <a:p>
            <a:r>
              <a:rPr lang="en-US" sz="1600" dirty="0">
                <a:latin typeface="Cambria" pitchFamily="18" charset="0"/>
                <a:ea typeface="Cambria" pitchFamily="18" charset="0"/>
              </a:rPr>
              <a:t>The admin also has the choice to disable auto alerts in the settings.</a:t>
            </a:r>
          </a:p>
          <a:p>
            <a:pPr marL="0" indent="0">
              <a:buNone/>
            </a:pPr>
            <a:r>
              <a:rPr lang="en-US" sz="1800" b="1" dirty="0">
                <a:solidFill>
                  <a:schemeClr val="accent1">
                    <a:lumMod val="75000"/>
                  </a:schemeClr>
                </a:solidFill>
                <a:latin typeface="Cambria" pitchFamily="18" charset="0"/>
                <a:ea typeface="Cambria" pitchFamily="18" charset="0"/>
              </a:rPr>
              <a:t>Manual Publishing:</a:t>
            </a:r>
            <a:endParaRPr lang="en-US" sz="1800" dirty="0">
              <a:solidFill>
                <a:schemeClr val="accent1">
                  <a:lumMod val="75000"/>
                </a:schemeClr>
              </a:solidFill>
              <a:latin typeface="Cambria" pitchFamily="18" charset="0"/>
              <a:ea typeface="Cambria" pitchFamily="18" charset="0"/>
            </a:endParaRPr>
          </a:p>
          <a:p>
            <a:r>
              <a:rPr lang="en-US" sz="1600" dirty="0">
                <a:latin typeface="Cambria" pitchFamily="18" charset="0"/>
                <a:ea typeface="Cambria" pitchFamily="18" charset="0"/>
              </a:rPr>
              <a:t>The admin has to click publish manually for the circulars to be posted and visible to all parents and stakeholders.</a:t>
            </a:r>
          </a:p>
          <a:p>
            <a:pPr marL="0" indent="0">
              <a:buNone/>
            </a:pPr>
            <a:r>
              <a:rPr lang="en-US" sz="1800" b="1" dirty="0">
                <a:solidFill>
                  <a:schemeClr val="accent1">
                    <a:lumMod val="75000"/>
                  </a:schemeClr>
                </a:solidFill>
                <a:latin typeface="Cambria" pitchFamily="18" charset="0"/>
                <a:ea typeface="Cambria" pitchFamily="18" charset="0"/>
              </a:rPr>
              <a:t>Scheduled Publishing:</a:t>
            </a:r>
            <a:endParaRPr lang="en-US" sz="1800" dirty="0">
              <a:solidFill>
                <a:schemeClr val="accent1">
                  <a:lumMod val="75000"/>
                </a:schemeClr>
              </a:solidFill>
              <a:latin typeface="Cambria" pitchFamily="18" charset="0"/>
              <a:ea typeface="Cambria" pitchFamily="18" charset="0"/>
            </a:endParaRPr>
          </a:p>
          <a:p>
            <a:r>
              <a:rPr lang="en-US" sz="1600" dirty="0">
                <a:latin typeface="Cambria" pitchFamily="18" charset="0"/>
                <a:ea typeface="Cambria" pitchFamily="18" charset="0"/>
              </a:rPr>
              <a:t>The admin can pre-determine the time for publishing, and the circular publication is auto executed at the pre-scheduled time.</a:t>
            </a:r>
          </a:p>
          <a:p>
            <a:r>
              <a:rPr lang="en-US" sz="1600" dirty="0">
                <a:latin typeface="Cambria" pitchFamily="18" charset="0"/>
                <a:ea typeface="Cambria" pitchFamily="18" charset="0"/>
              </a:rPr>
              <a:t>The publishing can be with or without auto alerts depending upon the admin user-defined settings</a:t>
            </a:r>
          </a:p>
          <a:p>
            <a:pPr marL="0" indent="0">
              <a:buNone/>
            </a:pPr>
            <a:endParaRPr lang="en-US" sz="1500" dirty="0">
              <a:latin typeface="Cambria" pitchFamily="18" charset="0"/>
              <a:ea typeface="Cambria" pitchFamily="18" charset="0"/>
            </a:endParaRPr>
          </a:p>
        </p:txBody>
      </p:sp>
      <p:sp>
        <p:nvSpPr>
          <p:cNvPr id="7" name="Slide Number Placeholder 6">
            <a:extLst>
              <a:ext uri="{FF2B5EF4-FFF2-40B4-BE49-F238E27FC236}">
                <a16:creationId xmlns:a16="http://schemas.microsoft.com/office/drawing/2014/main" id="{FBFACAA0-90A6-794F-8D5E-F88BD81D0270}"/>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70</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324600" y="166461"/>
            <a:ext cx="1745569" cy="671739"/>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IV</a:t>
            </a:r>
          </a:p>
        </p:txBody>
      </p:sp>
    </p:spTree>
    <p:extLst>
      <p:ext uri="{BB962C8B-B14F-4D97-AF65-F5344CB8AC3E}">
        <p14:creationId xmlns:p14="http://schemas.microsoft.com/office/powerpoint/2010/main" val="23358815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156668" cy="990600"/>
          </a:xfrm>
          <a:solidFill>
            <a:schemeClr val="accent5">
              <a:lumMod val="75000"/>
            </a:schemeClr>
          </a:solidFill>
        </p:spPr>
        <p:txBody>
          <a:bodyPr vert="horz" lIns="91440" tIns="45720" rIns="91440" bIns="45720" rtlCol="0" anchor="ctr">
            <a:normAutofit/>
          </a:bodyPr>
          <a:lstStyle/>
          <a:p>
            <a:r>
              <a:rPr lang="en-IN" sz="3200" b="1" dirty="0">
                <a:solidFill>
                  <a:schemeClr val="bg1"/>
                </a:solidFill>
                <a:latin typeface="Cambria" panose="02040503050406030204" pitchFamily="18" charset="0"/>
              </a:rPr>
              <a:t>Communication, Circular, </a:t>
            </a:r>
            <a:br>
              <a:rPr lang="en-IN" sz="3200" b="1" dirty="0">
                <a:solidFill>
                  <a:schemeClr val="bg1"/>
                </a:solidFill>
                <a:latin typeface="Cambria" panose="02040503050406030204" pitchFamily="18" charset="0"/>
              </a:rPr>
            </a:br>
            <a:r>
              <a:rPr lang="en-IN" sz="3200" b="1" dirty="0">
                <a:solidFill>
                  <a:schemeClr val="bg1"/>
                </a:solidFill>
                <a:latin typeface="Cambria" panose="02040503050406030204" pitchFamily="18" charset="0"/>
              </a:rPr>
              <a:t> Notification(4/4)</a:t>
            </a:r>
          </a:p>
        </p:txBody>
      </p:sp>
      <p:sp>
        <p:nvSpPr>
          <p:cNvPr id="3" name="Content Placeholder 2"/>
          <p:cNvSpPr>
            <a:spLocks noGrp="1"/>
          </p:cNvSpPr>
          <p:nvPr>
            <p:ph idx="1"/>
          </p:nvPr>
        </p:nvSpPr>
        <p:spPr>
          <a:xfrm>
            <a:off x="304800" y="2743200"/>
            <a:ext cx="4114800" cy="3657600"/>
          </a:xfrm>
        </p:spPr>
        <p:txBody>
          <a:bodyPr>
            <a:noAutofit/>
          </a:bodyPr>
          <a:lstStyle/>
          <a:p>
            <a:pPr marL="0" indent="0">
              <a:buNone/>
            </a:pPr>
            <a:r>
              <a:rPr lang="en-US" sz="1800" b="1" dirty="0">
                <a:solidFill>
                  <a:schemeClr val="accent1">
                    <a:lumMod val="75000"/>
                  </a:schemeClr>
                </a:solidFill>
                <a:latin typeface="Cambria" pitchFamily="18" charset="0"/>
                <a:ea typeface="Cambria" pitchFamily="18" charset="0"/>
              </a:rPr>
              <a:t>Unpublish feature:</a:t>
            </a:r>
            <a:endParaRPr lang="en-US" sz="1800" dirty="0">
              <a:solidFill>
                <a:schemeClr val="accent1">
                  <a:lumMod val="75000"/>
                </a:schemeClr>
              </a:solidFill>
              <a:latin typeface="Cambria" pitchFamily="18" charset="0"/>
              <a:ea typeface="Cambria" pitchFamily="18" charset="0"/>
            </a:endParaRPr>
          </a:p>
          <a:p>
            <a:r>
              <a:rPr lang="en-US" sz="1600" dirty="0">
                <a:latin typeface="Cambria" pitchFamily="18" charset="0"/>
                <a:ea typeface="Cambria" pitchFamily="18" charset="0"/>
              </a:rPr>
              <a:t>One of the technology's key advantages is that it enables us to recant or retract a circular published carrying some inadvertent errors.</a:t>
            </a:r>
          </a:p>
          <a:p>
            <a:r>
              <a:rPr lang="en-US" sz="1600" dirty="0">
                <a:latin typeface="Cambria" pitchFamily="18" charset="0"/>
                <a:ea typeface="Cambria" pitchFamily="18" charset="0"/>
              </a:rPr>
              <a:t>The circular unpublishing feature will delete the circular from the parent's view in the app. There are no time restrictions for unpublishing the circular.</a:t>
            </a:r>
          </a:p>
          <a:p>
            <a:pPr marL="0" indent="0">
              <a:buNone/>
            </a:pPr>
            <a:r>
              <a:rPr lang="en-US" sz="1800" b="1" dirty="0">
                <a:solidFill>
                  <a:schemeClr val="accent1">
                    <a:lumMod val="75000"/>
                  </a:schemeClr>
                </a:solidFill>
                <a:latin typeface="Cambria" pitchFamily="18" charset="0"/>
                <a:ea typeface="Cambria" pitchFamily="18" charset="0"/>
              </a:rPr>
              <a:t>Whatsapp Notification:</a:t>
            </a:r>
            <a:endParaRPr lang="en-US" sz="1800" dirty="0">
              <a:solidFill>
                <a:schemeClr val="accent1">
                  <a:lumMod val="75000"/>
                </a:schemeClr>
              </a:solidFill>
              <a:latin typeface="Cambria" pitchFamily="18" charset="0"/>
              <a:ea typeface="Cambria" pitchFamily="18" charset="0"/>
            </a:endParaRPr>
          </a:p>
          <a:p>
            <a:r>
              <a:rPr lang="en-US" sz="1600" dirty="0">
                <a:latin typeface="Cambria" pitchFamily="18" charset="0"/>
                <a:ea typeface="Cambria" pitchFamily="18" charset="0"/>
              </a:rPr>
              <a:t>Integration with WhatsApp is also technically established and follows different commercials as charged by WhatsApp based on the usage.</a:t>
            </a:r>
          </a:p>
          <a:p>
            <a:pPr marL="0" indent="0">
              <a:buNone/>
            </a:pPr>
            <a:endParaRPr lang="en-US" sz="1500" dirty="0">
              <a:latin typeface="Cambria" pitchFamily="18" charset="0"/>
              <a:ea typeface="Cambria" pitchFamily="18" charset="0"/>
            </a:endParaRPr>
          </a:p>
        </p:txBody>
      </p:sp>
      <p:sp>
        <p:nvSpPr>
          <p:cNvPr id="7" name="Slide Number Placeholder 6">
            <a:extLst>
              <a:ext uri="{FF2B5EF4-FFF2-40B4-BE49-F238E27FC236}">
                <a16:creationId xmlns:a16="http://schemas.microsoft.com/office/drawing/2014/main" id="{FBFACAA0-90A6-794F-8D5E-F88BD81D0270}"/>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71</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324600" y="166461"/>
            <a:ext cx="1745569" cy="671739"/>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IV</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6468" y="2914757"/>
            <a:ext cx="4054132" cy="3430222"/>
          </a:xfrm>
          <a:prstGeom prst="rect">
            <a:avLst/>
          </a:prstGeom>
        </p:spPr>
      </p:pic>
      <p:sp>
        <p:nvSpPr>
          <p:cNvPr id="6" name="TextBox 5"/>
          <p:cNvSpPr txBox="1"/>
          <p:nvPr/>
        </p:nvSpPr>
        <p:spPr>
          <a:xfrm>
            <a:off x="301239" y="1143000"/>
            <a:ext cx="8534400" cy="1938992"/>
          </a:xfrm>
          <a:prstGeom prst="rect">
            <a:avLst/>
          </a:prstGeom>
          <a:noFill/>
        </p:spPr>
        <p:txBody>
          <a:bodyPr wrap="square" rtlCol="0">
            <a:spAutoFit/>
          </a:bodyPr>
          <a:lstStyle/>
          <a:p>
            <a:r>
              <a:rPr lang="en-US" b="1" dirty="0">
                <a:solidFill>
                  <a:schemeClr val="accent1">
                    <a:lumMod val="75000"/>
                  </a:schemeClr>
                </a:solidFill>
                <a:latin typeface="Cambria" pitchFamily="18" charset="0"/>
                <a:ea typeface="Cambria" pitchFamily="18" charset="0"/>
              </a:rPr>
              <a:t>Multiple Circular Media Type Support:</a:t>
            </a:r>
            <a:endParaRPr lang="en-US" dirty="0">
              <a:solidFill>
                <a:schemeClr val="accent1">
                  <a:lumMod val="75000"/>
                </a:schemeClr>
              </a:solidFill>
              <a:latin typeface="Cambria" pitchFamily="18" charset="0"/>
              <a:ea typeface="Cambria" pitchFamily="18" charset="0"/>
            </a:endParaRPr>
          </a:p>
          <a:p>
            <a:r>
              <a:rPr lang="en-US" sz="1600" dirty="0">
                <a:latin typeface="Cambria" pitchFamily="18" charset="0"/>
                <a:ea typeface="Cambria" pitchFamily="18" charset="0"/>
              </a:rPr>
              <a:t>Circulars Support multiple formats like Word, PDF, Image (JPEG, PNG and other image types), video links etc. The school can choose any format to upload in the circular and publish</a:t>
            </a:r>
          </a:p>
          <a:p>
            <a:r>
              <a:rPr lang="en-US" b="1" dirty="0">
                <a:solidFill>
                  <a:schemeClr val="accent1">
                    <a:lumMod val="75000"/>
                  </a:schemeClr>
                </a:solidFill>
                <a:latin typeface="Cambria" pitchFamily="18" charset="0"/>
                <a:ea typeface="Cambria" pitchFamily="18" charset="0"/>
              </a:rPr>
              <a:t>Read-Receipt Feature:</a:t>
            </a:r>
            <a:endParaRPr lang="en-US" dirty="0">
              <a:solidFill>
                <a:schemeClr val="accent1">
                  <a:lumMod val="75000"/>
                </a:schemeClr>
              </a:solidFill>
              <a:latin typeface="Cambria" pitchFamily="18" charset="0"/>
              <a:ea typeface="Cambria" pitchFamily="18" charset="0"/>
            </a:endParaRPr>
          </a:p>
          <a:p>
            <a:r>
              <a:rPr lang="en-US" sz="1600" dirty="0">
                <a:latin typeface="Cambria" pitchFamily="18" charset="0"/>
                <a:ea typeface="Cambria" pitchFamily="18" charset="0"/>
              </a:rPr>
              <a:t>The read-notifications are essentially the acknowledgement of the messages or circulars that are read or opened. The system provides reports on various users read receipt status.</a:t>
            </a:r>
          </a:p>
          <a:p>
            <a:endParaRPr lang="en-US" dirty="0"/>
          </a:p>
        </p:txBody>
      </p:sp>
    </p:spTree>
    <p:extLst>
      <p:ext uri="{BB962C8B-B14F-4D97-AF65-F5344CB8AC3E}">
        <p14:creationId xmlns:p14="http://schemas.microsoft.com/office/powerpoint/2010/main" val="28063958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
            <a:ext cx="8305801" cy="931321"/>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Parent Concern Management(1/2)</a:t>
            </a:r>
          </a:p>
        </p:txBody>
      </p:sp>
      <p:sp>
        <p:nvSpPr>
          <p:cNvPr id="3" name="Content Placeholder 2"/>
          <p:cNvSpPr>
            <a:spLocks noGrp="1"/>
          </p:cNvSpPr>
          <p:nvPr>
            <p:ph idx="1"/>
          </p:nvPr>
        </p:nvSpPr>
        <p:spPr>
          <a:xfrm>
            <a:off x="1" y="1447801"/>
            <a:ext cx="3657599" cy="4419599"/>
          </a:xfrm>
        </p:spPr>
        <p:txBody>
          <a:bodyPr>
            <a:normAutofit/>
          </a:bodyPr>
          <a:lstStyle/>
          <a:p>
            <a:pPr marL="0" indent="0">
              <a:buNone/>
            </a:pPr>
            <a:endParaRPr lang="en-IN" sz="1800" dirty="0">
              <a:solidFill>
                <a:schemeClr val="accent1">
                  <a:lumMod val="50000"/>
                </a:schemeClr>
              </a:solidFill>
            </a:endParaRPr>
          </a:p>
          <a:p>
            <a:pPr marL="0" indent="0">
              <a:buNone/>
            </a:pPr>
            <a:endParaRPr lang="en-IN" sz="1800" dirty="0">
              <a:solidFill>
                <a:schemeClr val="accent1">
                  <a:lumMod val="50000"/>
                </a:schemeClr>
              </a:solidFill>
            </a:endParaRPr>
          </a:p>
          <a:p>
            <a:pPr marL="0" indent="0">
              <a:buNone/>
            </a:pPr>
            <a:endParaRPr lang="en-US" sz="1800" dirty="0">
              <a:solidFill>
                <a:schemeClr val="accent1">
                  <a:lumMod val="50000"/>
                </a:schemeClr>
              </a:solidFill>
            </a:endParaRPr>
          </a:p>
        </p:txBody>
      </p:sp>
      <p:sp>
        <p:nvSpPr>
          <p:cNvPr id="7" name="Slide Number Placeholder 6">
            <a:extLst>
              <a:ext uri="{FF2B5EF4-FFF2-40B4-BE49-F238E27FC236}">
                <a16:creationId xmlns:a16="http://schemas.microsoft.com/office/drawing/2014/main" id="{E7944454-2374-1144-BC34-4593764D43D3}"/>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72</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629400" y="128089"/>
            <a:ext cx="1450185" cy="673909"/>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IV</a:t>
            </a:r>
          </a:p>
        </p:txBody>
      </p:sp>
      <p:sp>
        <p:nvSpPr>
          <p:cNvPr id="8" name="TextBox 7"/>
          <p:cNvSpPr txBox="1"/>
          <p:nvPr/>
        </p:nvSpPr>
        <p:spPr>
          <a:xfrm>
            <a:off x="152399" y="2133600"/>
            <a:ext cx="5141353" cy="4555093"/>
          </a:xfrm>
          <a:prstGeom prst="rect">
            <a:avLst/>
          </a:prstGeom>
          <a:noFill/>
        </p:spPr>
        <p:txBody>
          <a:bodyPr wrap="square" rtlCol="0">
            <a:spAutoFit/>
          </a:bodyPr>
          <a:lstStyle/>
          <a:p>
            <a:pPr marL="285750" indent="-285750">
              <a:buFont typeface="Arial" pitchFamily="34" charset="0"/>
              <a:buChar char="•"/>
            </a:pPr>
            <a:r>
              <a:rPr lang="en-US" sz="1600" dirty="0">
                <a:latin typeface="Cambria" pitchFamily="18" charset="0"/>
                <a:ea typeface="Cambria" pitchFamily="18" charset="0"/>
              </a:rPr>
              <a:t>Typical issues include some clarification of Fees Invoices (Fee department) or Changes in the school bus pick-up point (Transport Department), ERP password issue (ERP department) or address update (Admin Department) or student medical.</a:t>
            </a:r>
          </a:p>
          <a:p>
            <a:endParaRPr lang="en-US" sz="1600" dirty="0">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All these issues can be resolved efficiently provided they are reported to the concerned departments on time. </a:t>
            </a:r>
          </a:p>
          <a:p>
            <a:pPr marL="285750" indent="-285750">
              <a:buFont typeface="Arial" pitchFamily="34" charset="0"/>
              <a:buChar char="•"/>
            </a:pPr>
            <a:r>
              <a:rPr lang="en-US" sz="1600" dirty="0">
                <a:latin typeface="Cambria" pitchFamily="18" charset="0"/>
                <a:ea typeface="Cambria" pitchFamily="18" charset="0"/>
              </a:rPr>
              <a:t>Our Happiness Help-desk delivers a structured framework through our software module to capture, report, and resolve these issues effectively and efficiently.</a:t>
            </a:r>
          </a:p>
          <a:p>
            <a:r>
              <a:rPr lang="en-US" b="1" dirty="0">
                <a:latin typeface="Cambria" pitchFamily="18" charset="0"/>
                <a:ea typeface="Cambria" pitchFamily="18" charset="0"/>
              </a:rPr>
              <a:t>Multi-department:</a:t>
            </a:r>
            <a:endParaRPr lang="en-US" dirty="0">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The parent can choose departments they seek intervention or support from by checking relevant boxes. The parent can assign a topic and describe the issue in detail.</a:t>
            </a:r>
          </a:p>
        </p:txBody>
      </p:sp>
      <p:sp>
        <p:nvSpPr>
          <p:cNvPr id="4" name="TextBox 3"/>
          <p:cNvSpPr txBox="1"/>
          <p:nvPr/>
        </p:nvSpPr>
        <p:spPr>
          <a:xfrm>
            <a:off x="228600" y="990600"/>
            <a:ext cx="8763000" cy="1292662"/>
          </a:xfrm>
          <a:prstGeom prst="rect">
            <a:avLst/>
          </a:prstGeom>
          <a:noFill/>
        </p:spPr>
        <p:txBody>
          <a:bodyPr wrap="square" rtlCol="0">
            <a:spAutoFit/>
          </a:bodyPr>
          <a:lstStyle/>
          <a:p>
            <a:r>
              <a:rPr lang="en-US" sz="2400" b="1" dirty="0">
                <a:solidFill>
                  <a:schemeClr val="accent1">
                    <a:lumMod val="75000"/>
                  </a:schemeClr>
                </a:solidFill>
                <a:latin typeface="Cambria" pitchFamily="18" charset="0"/>
                <a:ea typeface="Cambria" pitchFamily="18" charset="0"/>
              </a:rPr>
              <a:t>Happiness Help Desk</a:t>
            </a:r>
          </a:p>
          <a:p>
            <a:r>
              <a:rPr lang="en-US" b="1" i="1" dirty="0">
                <a:solidFill>
                  <a:schemeClr val="accent1">
                    <a:lumMod val="75000"/>
                  </a:schemeClr>
                </a:solidFill>
              </a:rPr>
              <a:t>Our Happiness Help-desk delivers a structured framework through our software module to capture, report, and resolve these issues effectively and efficiently.</a:t>
            </a:r>
            <a:endParaRPr lang="en-US" dirty="0">
              <a:solidFill>
                <a:schemeClr val="accent1">
                  <a:lumMod val="75000"/>
                </a:schemeClr>
              </a:solidFill>
            </a:endParaRPr>
          </a:p>
          <a:p>
            <a:endParaRPr lang="en-US" dirty="0"/>
          </a:p>
        </p:txBody>
      </p:sp>
      <p:pic>
        <p:nvPicPr>
          <p:cNvPr id="1026" name="Picture 2" descr="XBVWIRLGCFU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9619" y="2514600"/>
            <a:ext cx="3779838"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174822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
            <a:ext cx="8305801" cy="931321"/>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Parent Concern Management(2/2)</a:t>
            </a:r>
          </a:p>
        </p:txBody>
      </p:sp>
      <p:sp>
        <p:nvSpPr>
          <p:cNvPr id="3" name="Content Placeholder 2"/>
          <p:cNvSpPr>
            <a:spLocks noGrp="1"/>
          </p:cNvSpPr>
          <p:nvPr>
            <p:ph idx="1"/>
          </p:nvPr>
        </p:nvSpPr>
        <p:spPr>
          <a:xfrm>
            <a:off x="1" y="1447801"/>
            <a:ext cx="3657599" cy="4419599"/>
          </a:xfrm>
        </p:spPr>
        <p:txBody>
          <a:bodyPr>
            <a:normAutofit/>
          </a:bodyPr>
          <a:lstStyle/>
          <a:p>
            <a:pPr marL="0" indent="0">
              <a:buNone/>
            </a:pPr>
            <a:endParaRPr lang="en-IN" sz="1800" dirty="0">
              <a:solidFill>
                <a:schemeClr val="accent1">
                  <a:lumMod val="50000"/>
                </a:schemeClr>
              </a:solidFill>
            </a:endParaRPr>
          </a:p>
          <a:p>
            <a:pPr marL="0" indent="0">
              <a:buNone/>
            </a:pPr>
            <a:endParaRPr lang="en-IN" sz="1800" dirty="0">
              <a:solidFill>
                <a:schemeClr val="accent1">
                  <a:lumMod val="50000"/>
                </a:schemeClr>
              </a:solidFill>
            </a:endParaRPr>
          </a:p>
          <a:p>
            <a:pPr marL="0" indent="0">
              <a:buNone/>
            </a:pPr>
            <a:endParaRPr lang="en-US" sz="1800" dirty="0">
              <a:solidFill>
                <a:schemeClr val="accent1">
                  <a:lumMod val="50000"/>
                </a:schemeClr>
              </a:solidFill>
            </a:endParaRPr>
          </a:p>
        </p:txBody>
      </p:sp>
      <p:sp>
        <p:nvSpPr>
          <p:cNvPr id="7" name="Slide Number Placeholder 6">
            <a:extLst>
              <a:ext uri="{FF2B5EF4-FFF2-40B4-BE49-F238E27FC236}">
                <a16:creationId xmlns:a16="http://schemas.microsoft.com/office/drawing/2014/main" id="{E7944454-2374-1144-BC34-4593764D43D3}"/>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73</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629400" y="128089"/>
            <a:ext cx="1450185" cy="673909"/>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IV</a:t>
            </a:r>
          </a:p>
        </p:txBody>
      </p:sp>
      <p:sp>
        <p:nvSpPr>
          <p:cNvPr id="4" name="TextBox 3"/>
          <p:cNvSpPr txBox="1"/>
          <p:nvPr/>
        </p:nvSpPr>
        <p:spPr>
          <a:xfrm>
            <a:off x="304800" y="1066800"/>
            <a:ext cx="4988953" cy="6032421"/>
          </a:xfrm>
          <a:prstGeom prst="rect">
            <a:avLst/>
          </a:prstGeom>
          <a:noFill/>
        </p:spPr>
        <p:txBody>
          <a:bodyPr wrap="square" rtlCol="0">
            <a:spAutoFit/>
          </a:bodyPr>
          <a:lstStyle/>
          <a:p>
            <a:endParaRPr lang="en-US" sz="2000" b="1" dirty="0">
              <a:solidFill>
                <a:schemeClr val="accent1">
                  <a:lumMod val="75000"/>
                </a:schemeClr>
              </a:solidFill>
              <a:latin typeface="Cambria" pitchFamily="18" charset="0"/>
              <a:ea typeface="Cambria" pitchFamily="18" charset="0"/>
            </a:endParaRPr>
          </a:p>
          <a:p>
            <a:r>
              <a:rPr lang="en-US" b="1" dirty="0">
                <a:solidFill>
                  <a:schemeClr val="accent1">
                    <a:lumMod val="75000"/>
                  </a:schemeClr>
                </a:solidFill>
                <a:latin typeface="Cambria" pitchFamily="18" charset="0"/>
                <a:ea typeface="Cambria" pitchFamily="18" charset="0"/>
              </a:rPr>
              <a:t>Relevant Stakeholders Real-time access:</a:t>
            </a:r>
          </a:p>
          <a:p>
            <a:pPr marL="285750" indent="-285750">
              <a:buFont typeface="Arial" pitchFamily="34" charset="0"/>
              <a:buChar char="•"/>
            </a:pPr>
            <a:r>
              <a:rPr lang="en-US" sz="1600" dirty="0">
                <a:latin typeface="Cambria" pitchFamily="18" charset="0"/>
                <a:ea typeface="Cambria" pitchFamily="18" charset="0"/>
              </a:rPr>
              <a:t>This feature ensures that the relevant stakeholders or department heads in real-time access the issues raised and respond quickly through required intervention.</a:t>
            </a:r>
          </a:p>
          <a:p>
            <a:r>
              <a:rPr lang="en-US" b="1" dirty="0">
                <a:solidFill>
                  <a:schemeClr val="accent1">
                    <a:lumMod val="75000"/>
                  </a:schemeClr>
                </a:solidFill>
                <a:latin typeface="Cambria" pitchFamily="18" charset="0"/>
                <a:ea typeface="Cambria" pitchFamily="18" charset="0"/>
              </a:rPr>
              <a:t>Action Taken Report:</a:t>
            </a:r>
            <a:endParaRPr lang="en-US" dirty="0">
              <a:solidFill>
                <a:schemeClr val="accent1">
                  <a:lumMod val="75000"/>
                </a:schemeClr>
              </a:solidFill>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This report helps the school administration track the relevant departments that responded to the issues raised and the resolution provided.</a:t>
            </a:r>
          </a:p>
          <a:p>
            <a:r>
              <a:rPr lang="en-US" b="1" dirty="0">
                <a:solidFill>
                  <a:schemeClr val="accent1">
                    <a:lumMod val="75000"/>
                  </a:schemeClr>
                </a:solidFill>
                <a:latin typeface="Cambria" pitchFamily="18" charset="0"/>
                <a:ea typeface="Cambria" pitchFamily="18" charset="0"/>
              </a:rPr>
              <a:t>Time-bound response &amp; Escalation Matrix:</a:t>
            </a:r>
            <a:endParaRPr lang="en-US" dirty="0">
              <a:solidFill>
                <a:schemeClr val="accent1">
                  <a:lumMod val="75000"/>
                </a:schemeClr>
              </a:solidFill>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The timestamp and the logs help assess the time taken against each issue. </a:t>
            </a:r>
          </a:p>
          <a:p>
            <a:r>
              <a:rPr lang="en-US" b="1" dirty="0">
                <a:solidFill>
                  <a:schemeClr val="accent1">
                    <a:lumMod val="75000"/>
                  </a:schemeClr>
                </a:solidFill>
                <a:latin typeface="Cambria" pitchFamily="18" charset="0"/>
                <a:ea typeface="Cambria" pitchFamily="18" charset="0"/>
              </a:rPr>
              <a:t>Analytics for Issues raised:</a:t>
            </a:r>
            <a:endParaRPr lang="en-US" dirty="0">
              <a:solidFill>
                <a:schemeClr val="accent1">
                  <a:lumMod val="75000"/>
                </a:schemeClr>
              </a:solidFill>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The overall summary report helps the school authorities identify the broad patterns of the reported issues and take policy-level intervention to take steps.</a:t>
            </a:r>
          </a:p>
          <a:p>
            <a:r>
              <a:rPr lang="en-US" b="1" dirty="0">
                <a:solidFill>
                  <a:schemeClr val="accent1">
                    <a:lumMod val="75000"/>
                  </a:schemeClr>
                </a:solidFill>
                <a:latin typeface="Cambria" pitchFamily="18" charset="0"/>
                <a:ea typeface="Cambria" pitchFamily="18" charset="0"/>
              </a:rPr>
              <a:t>Higher Satisfaction Scores:</a:t>
            </a:r>
            <a:endParaRPr lang="en-US" dirty="0">
              <a:solidFill>
                <a:schemeClr val="accent1">
                  <a:lumMod val="75000"/>
                </a:schemeClr>
              </a:solidFill>
              <a:latin typeface="Cambria" pitchFamily="18" charset="0"/>
              <a:ea typeface="Cambria" pitchFamily="18" charset="0"/>
            </a:endParaRPr>
          </a:p>
          <a:p>
            <a:pPr marL="285750" indent="-285750">
              <a:buFont typeface="Arial" pitchFamily="34" charset="0"/>
              <a:buChar char="•"/>
            </a:pPr>
            <a:r>
              <a:rPr lang="en-US" sz="1600" dirty="0">
                <a:latin typeface="Cambria" pitchFamily="18" charset="0"/>
                <a:ea typeface="Cambria" pitchFamily="18" charset="0"/>
              </a:rPr>
              <a:t>Schools using Parent concern or happiness helpdesk have reported higher satisfaction amongst the parents and better fee compliance.</a:t>
            </a:r>
          </a:p>
          <a:p>
            <a:endParaRPr lang="en-US" sz="2000" b="1" dirty="0">
              <a:solidFill>
                <a:schemeClr val="accent1">
                  <a:lumMod val="75000"/>
                </a:schemeClr>
              </a:solidFill>
              <a:latin typeface="Cambria" pitchFamily="18" charset="0"/>
              <a:ea typeface="Cambria" pitchFamily="18" charset="0"/>
            </a:endParaRPr>
          </a:p>
        </p:txBody>
      </p:sp>
      <p:pic>
        <p:nvPicPr>
          <p:cNvPr id="2050" name="Picture 2" descr="XBVWIRLGCFU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2087961"/>
            <a:ext cx="3703638" cy="3098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9572731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
            <a:ext cx="8305801" cy="931321"/>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6/10-Student Documents</a:t>
            </a:r>
          </a:p>
        </p:txBody>
      </p:sp>
      <p:sp>
        <p:nvSpPr>
          <p:cNvPr id="3" name="Content Placeholder 2"/>
          <p:cNvSpPr>
            <a:spLocks noGrp="1"/>
          </p:cNvSpPr>
          <p:nvPr>
            <p:ph idx="1"/>
          </p:nvPr>
        </p:nvSpPr>
        <p:spPr>
          <a:xfrm>
            <a:off x="381000" y="1447801"/>
            <a:ext cx="4343400" cy="4419599"/>
          </a:xfrm>
        </p:spPr>
        <p:txBody>
          <a:bodyPr>
            <a:normAutofit/>
          </a:bodyPr>
          <a:lstStyle/>
          <a:p>
            <a:pPr marL="0" indent="0">
              <a:buNone/>
            </a:pPr>
            <a:r>
              <a:rPr lang="en-US" sz="2000" b="1" dirty="0">
                <a:solidFill>
                  <a:schemeClr val="accent1">
                    <a:lumMod val="75000"/>
                  </a:schemeClr>
                </a:solidFill>
                <a:latin typeface="Cambria" pitchFamily="18" charset="0"/>
                <a:ea typeface="Cambria" pitchFamily="18" charset="0"/>
              </a:rPr>
              <a:t>Student Documents:</a:t>
            </a:r>
          </a:p>
          <a:p>
            <a:r>
              <a:rPr lang="en-US" sz="1600" dirty="0">
                <a:latin typeface="Cambria" pitchFamily="18" charset="0"/>
                <a:ea typeface="Cambria" pitchFamily="18" charset="0"/>
              </a:rPr>
              <a:t>Issued Documents: TC, Bonafide certificate, Report Cards etc.</a:t>
            </a:r>
          </a:p>
          <a:p>
            <a:r>
              <a:rPr lang="en-US" sz="1600" dirty="0">
                <a:latin typeface="Cambria" pitchFamily="18" charset="0"/>
                <a:ea typeface="Cambria" pitchFamily="18" charset="0"/>
              </a:rPr>
              <a:t>Received Documents: Birth Certificate, Aadhar &amp; incoming TC, and other documents can be conveniently uploaded and stored at the time of admissions.</a:t>
            </a:r>
          </a:p>
          <a:p>
            <a:pPr marL="0" indent="0">
              <a:buNone/>
            </a:pPr>
            <a:endParaRPr lang="en-IN" sz="1600" dirty="0">
              <a:solidFill>
                <a:schemeClr val="accent1">
                  <a:lumMod val="50000"/>
                </a:schemeClr>
              </a:solidFill>
              <a:latin typeface="Cambria" pitchFamily="18" charset="0"/>
              <a:ea typeface="Cambria" pitchFamily="18" charset="0"/>
            </a:endParaRPr>
          </a:p>
          <a:p>
            <a:pPr marL="0" indent="0">
              <a:buNone/>
            </a:pPr>
            <a:endParaRPr lang="en-IN" sz="1800" dirty="0">
              <a:solidFill>
                <a:schemeClr val="accent1">
                  <a:lumMod val="50000"/>
                </a:schemeClr>
              </a:solidFill>
            </a:endParaRPr>
          </a:p>
          <a:p>
            <a:pPr marL="0" indent="0">
              <a:buNone/>
            </a:pPr>
            <a:endParaRPr lang="en-US" sz="1800" dirty="0">
              <a:solidFill>
                <a:schemeClr val="accent1">
                  <a:lumMod val="50000"/>
                </a:schemeClr>
              </a:solidFill>
            </a:endParaRPr>
          </a:p>
        </p:txBody>
      </p:sp>
      <p:sp>
        <p:nvSpPr>
          <p:cNvPr id="7" name="Slide Number Placeholder 6">
            <a:extLst>
              <a:ext uri="{FF2B5EF4-FFF2-40B4-BE49-F238E27FC236}">
                <a16:creationId xmlns:a16="http://schemas.microsoft.com/office/drawing/2014/main" id="{E7944454-2374-1144-BC34-4593764D43D3}"/>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74</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334016" y="128089"/>
            <a:ext cx="1745569" cy="673909"/>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IV</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5853" y="3276600"/>
            <a:ext cx="4653732" cy="2647950"/>
          </a:xfrm>
          <a:prstGeom prst="rect">
            <a:avLst/>
          </a:prstGeom>
        </p:spPr>
      </p:pic>
    </p:spTree>
    <p:extLst>
      <p:ext uri="{BB962C8B-B14F-4D97-AF65-F5344CB8AC3E}">
        <p14:creationId xmlns:p14="http://schemas.microsoft.com/office/powerpoint/2010/main" val="40139069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
            <a:ext cx="8305801" cy="931321"/>
          </a:xfrm>
          <a:solidFill>
            <a:schemeClr val="accent5">
              <a:lumMod val="75000"/>
            </a:schemeClr>
          </a:solidFill>
        </p:spPr>
        <p:txBody>
          <a:bodyPr vert="horz" lIns="91440" tIns="45720" rIns="91440" bIns="45720" rtlCol="0" anchor="ctr">
            <a:noAutofit/>
          </a:bodyPr>
          <a:lstStyle/>
          <a:p>
            <a:r>
              <a:rPr lang="en-IN" sz="3200" b="1" dirty="0">
                <a:solidFill>
                  <a:schemeClr val="bg1"/>
                </a:solidFill>
                <a:latin typeface="Cambria" panose="02040503050406030204" pitchFamily="18" charset="0"/>
              </a:rPr>
              <a:t>Incident Management &amp;</a:t>
            </a:r>
            <a:br>
              <a:rPr lang="en-IN" sz="3200" b="1" dirty="0">
                <a:solidFill>
                  <a:schemeClr val="bg1"/>
                </a:solidFill>
                <a:latin typeface="Cambria" panose="02040503050406030204" pitchFamily="18" charset="0"/>
              </a:rPr>
            </a:br>
            <a:r>
              <a:rPr lang="en-IN" sz="3200" b="1" dirty="0">
                <a:solidFill>
                  <a:schemeClr val="bg1"/>
                </a:solidFill>
                <a:latin typeface="Cambria" panose="02040503050406030204" pitchFamily="18" charset="0"/>
              </a:rPr>
              <a:t>Library Management</a:t>
            </a:r>
          </a:p>
        </p:txBody>
      </p:sp>
      <p:sp>
        <p:nvSpPr>
          <p:cNvPr id="3" name="Content Placeholder 2"/>
          <p:cNvSpPr>
            <a:spLocks noGrp="1"/>
          </p:cNvSpPr>
          <p:nvPr>
            <p:ph idx="1"/>
          </p:nvPr>
        </p:nvSpPr>
        <p:spPr>
          <a:xfrm>
            <a:off x="0" y="1295401"/>
            <a:ext cx="3657599" cy="5200976"/>
          </a:xfrm>
        </p:spPr>
        <p:txBody>
          <a:bodyPr>
            <a:normAutofit/>
          </a:bodyPr>
          <a:lstStyle/>
          <a:p>
            <a:pPr marL="0" indent="0">
              <a:buNone/>
            </a:pPr>
            <a:r>
              <a:rPr lang="en-IN" sz="1800" b="1" dirty="0">
                <a:solidFill>
                  <a:schemeClr val="accent1">
                    <a:lumMod val="75000"/>
                  </a:schemeClr>
                </a:solidFill>
                <a:latin typeface="Cambria" pitchFamily="18" charset="0"/>
                <a:ea typeface="Cambria" pitchFamily="18" charset="0"/>
              </a:rPr>
              <a:t>Incident Management</a:t>
            </a:r>
          </a:p>
          <a:p>
            <a:r>
              <a:rPr lang="en-US" sz="1600" dirty="0">
                <a:latin typeface="Cambria" pitchFamily="18" charset="0"/>
                <a:ea typeface="Cambria" pitchFamily="18" charset="0"/>
              </a:rPr>
              <a:t>A reporting tool for school authorities to record, report and intimate authorities of all incidents taking place in the college or outside involving students.</a:t>
            </a:r>
          </a:p>
          <a:p>
            <a:pPr marL="0" indent="0">
              <a:buNone/>
            </a:pPr>
            <a:endParaRPr lang="en-IN" sz="2000" b="1" dirty="0">
              <a:solidFill>
                <a:schemeClr val="accent1">
                  <a:lumMod val="50000"/>
                </a:schemeClr>
              </a:solidFill>
              <a:latin typeface="Cambria" pitchFamily="18" charset="0"/>
              <a:ea typeface="Cambria" pitchFamily="18" charset="0"/>
            </a:endParaRPr>
          </a:p>
          <a:p>
            <a:pPr marL="0" indent="0">
              <a:buNone/>
            </a:pPr>
            <a:endParaRPr lang="en-IN" sz="1800" b="1" dirty="0">
              <a:solidFill>
                <a:schemeClr val="accent1">
                  <a:lumMod val="50000"/>
                </a:schemeClr>
              </a:solidFill>
              <a:latin typeface="Cambria" pitchFamily="18" charset="0"/>
              <a:ea typeface="Cambria" pitchFamily="18" charset="0"/>
            </a:endParaRPr>
          </a:p>
          <a:p>
            <a:pPr marL="0" indent="0">
              <a:buNone/>
            </a:pPr>
            <a:endParaRPr lang="en-IN" sz="1800" b="1" dirty="0">
              <a:solidFill>
                <a:schemeClr val="accent1">
                  <a:lumMod val="75000"/>
                </a:schemeClr>
              </a:solidFill>
              <a:latin typeface="Cambria" pitchFamily="18" charset="0"/>
              <a:ea typeface="Cambria" pitchFamily="18" charset="0"/>
            </a:endParaRPr>
          </a:p>
          <a:p>
            <a:pPr marL="0" indent="0">
              <a:buNone/>
            </a:pPr>
            <a:r>
              <a:rPr lang="en-IN" sz="1800" b="1" dirty="0">
                <a:solidFill>
                  <a:schemeClr val="accent1">
                    <a:lumMod val="75000"/>
                  </a:schemeClr>
                </a:solidFill>
                <a:latin typeface="Cambria" pitchFamily="18" charset="0"/>
                <a:ea typeface="Cambria" pitchFamily="18" charset="0"/>
              </a:rPr>
              <a:t>Library Management</a:t>
            </a:r>
          </a:p>
          <a:p>
            <a:r>
              <a:rPr lang="en-US" sz="1600" dirty="0">
                <a:latin typeface="Cambria" pitchFamily="18" charset="0"/>
                <a:ea typeface="Cambria" pitchFamily="18" charset="0"/>
              </a:rPr>
              <a:t>Comprehensive Library management module with intuitive and easy to use UI with no limit on the fields </a:t>
            </a:r>
          </a:p>
          <a:p>
            <a:r>
              <a:rPr lang="en-US" sz="1600" dirty="0">
                <a:latin typeface="Cambria" pitchFamily="18" charset="0"/>
                <a:ea typeface="Cambria" pitchFamily="18" charset="0"/>
              </a:rPr>
              <a:t>Books to be uploaded along with auto-FINE calculation and integration with main fees.</a:t>
            </a:r>
          </a:p>
          <a:p>
            <a:pPr marL="0" indent="0">
              <a:buNone/>
            </a:pPr>
            <a:endParaRPr lang="en-IN" sz="1800" dirty="0">
              <a:solidFill>
                <a:schemeClr val="accent1">
                  <a:lumMod val="50000"/>
                </a:schemeClr>
              </a:solidFill>
            </a:endParaRPr>
          </a:p>
          <a:p>
            <a:pPr marL="0" indent="0">
              <a:buNone/>
            </a:pPr>
            <a:endParaRPr lang="en-IN" sz="1800" dirty="0">
              <a:solidFill>
                <a:schemeClr val="accent1">
                  <a:lumMod val="50000"/>
                </a:schemeClr>
              </a:solidFill>
            </a:endParaRPr>
          </a:p>
          <a:p>
            <a:pPr marL="0" indent="0">
              <a:buNone/>
            </a:pPr>
            <a:endParaRPr lang="en-US" sz="1800" dirty="0">
              <a:solidFill>
                <a:schemeClr val="accent1">
                  <a:lumMod val="50000"/>
                </a:schemeClr>
              </a:solidFill>
            </a:endParaRPr>
          </a:p>
        </p:txBody>
      </p:sp>
      <p:pic>
        <p:nvPicPr>
          <p:cNvPr id="11266" name="Picture 2" descr="image_not_foun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14800" y="1219200"/>
            <a:ext cx="4830471" cy="25908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1268" name="Picture 4" descr="image_not_f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4114800"/>
            <a:ext cx="4151298" cy="209615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E7944454-2374-1144-BC34-4593764D43D3}"/>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75</a:t>
            </a:fld>
            <a:endParaRPr lang="en-IN" dirty="0">
              <a:solidFill>
                <a:prstClr val="black">
                  <a:tint val="75000"/>
                </a:prstClr>
              </a:solidFill>
            </a:endParaRPr>
          </a:p>
        </p:txBody>
      </p:sp>
      <p:sp>
        <p:nvSpPr>
          <p:cNvPr id="10" name="Text Placeholder 2">
            <a:extLst>
              <a:ext uri="{FF2B5EF4-FFF2-40B4-BE49-F238E27FC236}">
                <a16:creationId xmlns:a16="http://schemas.microsoft.com/office/drawing/2014/main" id="{F6B9B832-373B-2349-A2BB-C43C5124569D}"/>
              </a:ext>
            </a:extLst>
          </p:cNvPr>
          <p:cNvSpPr txBox="1">
            <a:spLocks/>
          </p:cNvSpPr>
          <p:nvPr/>
        </p:nvSpPr>
        <p:spPr>
          <a:xfrm>
            <a:off x="6334016" y="128089"/>
            <a:ext cx="1745569" cy="673909"/>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IV</a:t>
            </a:r>
          </a:p>
        </p:txBody>
      </p:sp>
    </p:spTree>
    <p:extLst>
      <p:ext uri="{BB962C8B-B14F-4D97-AF65-F5344CB8AC3E}">
        <p14:creationId xmlns:p14="http://schemas.microsoft.com/office/powerpoint/2010/main" val="17455514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894861"/>
          </a:xfrm>
          <a:solidFill>
            <a:schemeClr val="accent5">
              <a:lumMod val="75000"/>
            </a:schemeClr>
          </a:solidFill>
        </p:spPr>
        <p:txBody>
          <a:bodyPr vert="horz" lIns="91440" tIns="45720" rIns="91440" bIns="45720" rtlCol="0" anchor="ctr">
            <a:normAutofit/>
          </a:bodyPr>
          <a:lstStyle/>
          <a:p>
            <a:pPr algn="just"/>
            <a:r>
              <a:rPr lang="en-IN" sz="3600" b="1" dirty="0">
                <a:solidFill>
                  <a:schemeClr val="bg1"/>
                </a:solidFill>
                <a:latin typeface="Cambria" panose="02040503050406030204" pitchFamily="18" charset="0"/>
              </a:rPr>
              <a:t>Transport Management</a:t>
            </a:r>
          </a:p>
        </p:txBody>
      </p:sp>
      <p:sp>
        <p:nvSpPr>
          <p:cNvPr id="3" name="Content Placeholder 2"/>
          <p:cNvSpPr>
            <a:spLocks noGrp="1"/>
          </p:cNvSpPr>
          <p:nvPr>
            <p:ph idx="1"/>
          </p:nvPr>
        </p:nvSpPr>
        <p:spPr>
          <a:xfrm>
            <a:off x="458273" y="1447799"/>
            <a:ext cx="4342327" cy="4953001"/>
          </a:xfrm>
        </p:spPr>
        <p:txBody>
          <a:bodyPr>
            <a:noAutofit/>
          </a:bodyPr>
          <a:lstStyle/>
          <a:p>
            <a:pPr marL="0" indent="0">
              <a:buNone/>
            </a:pPr>
            <a:r>
              <a:rPr lang="en-US" sz="1800" b="1" dirty="0">
                <a:solidFill>
                  <a:schemeClr val="accent1">
                    <a:lumMod val="75000"/>
                  </a:schemeClr>
                </a:solidFill>
                <a:latin typeface="Cambria" pitchFamily="18" charset="0"/>
                <a:ea typeface="Cambria" pitchFamily="18" charset="0"/>
              </a:rPr>
              <a:t>Transport Management</a:t>
            </a:r>
          </a:p>
          <a:p>
            <a:r>
              <a:rPr lang="en-US" sz="1600" dirty="0">
                <a:latin typeface="Cambria" pitchFamily="18" charset="0"/>
                <a:ea typeface="Cambria" pitchFamily="18" charset="0"/>
              </a:rPr>
              <a:t>A holistic transport management module encompassing Bus, Fleet, Route and corresponding fees linked to the students</a:t>
            </a:r>
          </a:p>
          <a:p>
            <a:pPr marL="0" indent="0">
              <a:buNone/>
            </a:pPr>
            <a:r>
              <a:rPr lang="en-US" sz="1800" b="1" dirty="0">
                <a:solidFill>
                  <a:schemeClr val="accent1">
                    <a:lumMod val="75000"/>
                  </a:schemeClr>
                </a:solidFill>
                <a:latin typeface="Cambria" pitchFamily="18" charset="0"/>
                <a:ea typeface="Cambria" pitchFamily="18" charset="0"/>
              </a:rPr>
              <a:t>Bus Management</a:t>
            </a:r>
          </a:p>
          <a:p>
            <a:r>
              <a:rPr lang="en-US" sz="1600" dirty="0">
                <a:latin typeface="Cambria" pitchFamily="18" charset="0"/>
                <a:ea typeface="Cambria" pitchFamily="18" charset="0"/>
              </a:rPr>
              <a:t>Complete details if the Bus including Driver details, Photo, contact details ad GPS Id etc. with assigned route to ply</a:t>
            </a:r>
          </a:p>
          <a:p>
            <a:pPr marL="0" indent="0">
              <a:buNone/>
            </a:pPr>
            <a:r>
              <a:rPr lang="en-US" sz="1800" b="1" dirty="0">
                <a:solidFill>
                  <a:schemeClr val="accent1">
                    <a:lumMod val="75000"/>
                  </a:schemeClr>
                </a:solidFill>
                <a:latin typeface="Cambria" pitchFamily="18" charset="0"/>
                <a:ea typeface="Cambria" pitchFamily="18" charset="0"/>
              </a:rPr>
              <a:t>Route Planning</a:t>
            </a:r>
          </a:p>
          <a:p>
            <a:r>
              <a:rPr lang="en-US" sz="1600" dirty="0">
                <a:latin typeface="Cambria" pitchFamily="18" charset="0"/>
                <a:ea typeface="Cambria" pitchFamily="18" charset="0"/>
              </a:rPr>
              <a:t>Bus Routes can be composed by assigning multiple stops. Same bus stop can be present in multiple routes incase of overload. Route Stop Management</a:t>
            </a:r>
          </a:p>
          <a:p>
            <a:r>
              <a:rPr lang="en-US" sz="1600" dirty="0">
                <a:latin typeface="Cambria" pitchFamily="18" charset="0"/>
                <a:ea typeface="Cambria" pitchFamily="18" charset="0"/>
              </a:rPr>
              <a:t>Bus stops with the GPS location with precise lat-long and distances can be defined on the route and financial charges be assigned</a:t>
            </a:r>
          </a:p>
          <a:p>
            <a:r>
              <a:rPr lang="en-US" sz="1600" dirty="0">
                <a:latin typeface="Cambria" pitchFamily="18" charset="0"/>
                <a:ea typeface="Cambria" pitchFamily="18" charset="0"/>
              </a:rPr>
              <a:t>Route &amp; Stop Allocation with financial linking</a:t>
            </a:r>
          </a:p>
          <a:p>
            <a:pPr marL="0" indent="0">
              <a:buNone/>
            </a:pPr>
            <a:br>
              <a:rPr lang="en-US" sz="1600" dirty="0">
                <a:latin typeface="Cambria" pitchFamily="18" charset="0"/>
                <a:ea typeface="Cambria" pitchFamily="18" charset="0"/>
              </a:rPr>
            </a:br>
            <a:endParaRPr lang="en-IN" sz="1600" dirty="0">
              <a:latin typeface="Cambria" pitchFamily="18" charset="0"/>
              <a:ea typeface="Cambria" pitchFamily="18" charset="0"/>
            </a:endParaRPr>
          </a:p>
        </p:txBody>
      </p:sp>
      <p:pic>
        <p:nvPicPr>
          <p:cNvPr id="12290" name="Picture 2" descr="image_not_f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60893" y="1828800"/>
            <a:ext cx="3556145" cy="4191000"/>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739ABD14-13E9-F94F-9CA3-B8A35EEAAD5B}"/>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76</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172200" y="126177"/>
            <a:ext cx="1745569" cy="635823"/>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IV</a:t>
            </a:r>
          </a:p>
        </p:txBody>
      </p:sp>
    </p:spTree>
    <p:extLst>
      <p:ext uri="{BB962C8B-B14F-4D97-AF65-F5344CB8AC3E}">
        <p14:creationId xmlns:p14="http://schemas.microsoft.com/office/powerpoint/2010/main" val="264822904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894861"/>
          </a:xfrm>
          <a:solidFill>
            <a:schemeClr val="accent5">
              <a:lumMod val="75000"/>
            </a:schemeClr>
          </a:solidFill>
        </p:spPr>
        <p:txBody>
          <a:bodyPr vert="horz" lIns="91440" tIns="45720" rIns="91440" bIns="45720" rtlCol="0" anchor="ctr">
            <a:normAutofit/>
          </a:bodyPr>
          <a:lstStyle/>
          <a:p>
            <a:pPr algn="just"/>
            <a:r>
              <a:rPr lang="en-IN" sz="3600" b="1" dirty="0">
                <a:solidFill>
                  <a:schemeClr val="bg1"/>
                </a:solidFill>
                <a:latin typeface="Cambria" panose="02040503050406030204" pitchFamily="18" charset="0"/>
              </a:rPr>
              <a:t>Visitors Management</a:t>
            </a:r>
          </a:p>
        </p:txBody>
      </p:sp>
      <p:sp>
        <p:nvSpPr>
          <p:cNvPr id="3" name="Content Placeholder 2"/>
          <p:cNvSpPr>
            <a:spLocks noGrp="1"/>
          </p:cNvSpPr>
          <p:nvPr>
            <p:ph idx="1"/>
          </p:nvPr>
        </p:nvSpPr>
        <p:spPr>
          <a:xfrm>
            <a:off x="458273" y="1447799"/>
            <a:ext cx="4189927" cy="4953001"/>
          </a:xfrm>
        </p:spPr>
        <p:txBody>
          <a:bodyPr>
            <a:noAutofit/>
          </a:bodyPr>
          <a:lstStyle/>
          <a:p>
            <a:pPr marL="0" indent="0">
              <a:buNone/>
            </a:pPr>
            <a:r>
              <a:rPr lang="en-US" sz="1800" b="1" dirty="0">
                <a:solidFill>
                  <a:schemeClr val="accent1">
                    <a:lumMod val="75000"/>
                  </a:schemeClr>
                </a:solidFill>
                <a:latin typeface="Cambria" pitchFamily="18" charset="0"/>
                <a:ea typeface="Cambria" pitchFamily="18" charset="0"/>
              </a:rPr>
              <a:t>Visitor management</a:t>
            </a:r>
          </a:p>
          <a:p>
            <a:r>
              <a:rPr lang="en-US" sz="1600" dirty="0">
                <a:latin typeface="Cambria" pitchFamily="18" charset="0"/>
                <a:ea typeface="Cambria" pitchFamily="18" charset="0"/>
              </a:rPr>
              <a:t>An online interface that allows parents/visitors visiting campus to submit quick feedback that flows to management through mails and excel reports, SMS integrated to Welcome Visitors</a:t>
            </a:r>
          </a:p>
          <a:p>
            <a:pPr marL="0" indent="0">
              <a:buNone/>
            </a:pPr>
            <a:r>
              <a:rPr lang="en-US" sz="1800" dirty="0">
                <a:solidFill>
                  <a:schemeClr val="accent1">
                    <a:lumMod val="75000"/>
                  </a:schemeClr>
                </a:solidFill>
                <a:latin typeface="Cambria" pitchFamily="18" charset="0"/>
                <a:ea typeface="Cambria" pitchFamily="18" charset="0"/>
              </a:rPr>
              <a:t>VisitorQ is a complete visitor management solution, features with :</a:t>
            </a:r>
          </a:p>
          <a:p>
            <a:pPr marL="342900" indent="-342900">
              <a:buFont typeface="+mj-lt"/>
              <a:buAutoNum type="arabicPeriod"/>
            </a:pPr>
            <a:r>
              <a:rPr lang="en-US" sz="1600" dirty="0">
                <a:latin typeface="Cambria" pitchFamily="18" charset="0"/>
                <a:ea typeface="Cambria" pitchFamily="18" charset="0"/>
              </a:rPr>
              <a:t>Capture &amp; verify incoming visitor photograph</a:t>
            </a:r>
          </a:p>
          <a:p>
            <a:pPr marL="342900" indent="-342900">
              <a:buFont typeface="+mj-lt"/>
              <a:buAutoNum type="arabicPeriod"/>
            </a:pPr>
            <a:r>
              <a:rPr lang="en-US" sz="1600" dirty="0">
                <a:latin typeface="Cambria" pitchFamily="18" charset="0"/>
                <a:ea typeface="Cambria" pitchFamily="18" charset="0"/>
              </a:rPr>
              <a:t>Accurate &amp; Complete Records</a:t>
            </a:r>
          </a:p>
          <a:p>
            <a:pPr marL="342900" indent="-342900">
              <a:buFont typeface="+mj-lt"/>
              <a:buAutoNum type="arabicPeriod"/>
            </a:pPr>
            <a:r>
              <a:rPr lang="en-US" sz="1600" dirty="0">
                <a:latin typeface="Cambria" pitchFamily="18" charset="0"/>
                <a:ea typeface="Cambria" pitchFamily="18" charset="0"/>
              </a:rPr>
              <a:t>OTP based authentication</a:t>
            </a:r>
          </a:p>
          <a:p>
            <a:pPr marL="342900" indent="-342900">
              <a:buFont typeface="+mj-lt"/>
              <a:buAutoNum type="arabicPeriod"/>
            </a:pPr>
            <a:r>
              <a:rPr lang="en-US" sz="1600" dirty="0">
                <a:latin typeface="Cambria" pitchFamily="18" charset="0"/>
                <a:ea typeface="Cambria" pitchFamily="18" charset="0"/>
              </a:rPr>
              <a:t>Building &amp; Syncing of database of visitors</a:t>
            </a:r>
          </a:p>
          <a:p>
            <a:pPr marL="342900" indent="-342900">
              <a:buFont typeface="+mj-lt"/>
              <a:buAutoNum type="arabicPeriod"/>
            </a:pPr>
            <a:r>
              <a:rPr lang="en-US" sz="1600" dirty="0">
                <a:latin typeface="Cambria" pitchFamily="18" charset="0"/>
                <a:ea typeface="Cambria" pitchFamily="18" charset="0"/>
              </a:rPr>
              <a:t>Optional Approval from the visited person</a:t>
            </a:r>
          </a:p>
          <a:p>
            <a:pPr marL="342900" indent="-342900">
              <a:buFont typeface="+mj-lt"/>
              <a:buAutoNum type="arabicPeriod"/>
            </a:pPr>
            <a:r>
              <a:rPr lang="en-US" sz="1600" dirty="0">
                <a:latin typeface="Cambria" pitchFamily="18" charset="0"/>
                <a:ea typeface="Cambria" pitchFamily="18" charset="0"/>
              </a:rPr>
              <a:t>Storage &amp; Retrieval of Records</a:t>
            </a:r>
          </a:p>
          <a:p>
            <a:pPr marL="0" indent="0">
              <a:buNone/>
            </a:pPr>
            <a:endParaRPr lang="en-IN" sz="1600" dirty="0">
              <a:latin typeface="Cambria" pitchFamily="18" charset="0"/>
              <a:ea typeface="Cambria" pitchFamily="18" charset="0"/>
            </a:endParaRPr>
          </a:p>
        </p:txBody>
      </p:sp>
      <p:sp>
        <p:nvSpPr>
          <p:cNvPr id="7" name="Slide Number Placeholder 6">
            <a:extLst>
              <a:ext uri="{FF2B5EF4-FFF2-40B4-BE49-F238E27FC236}">
                <a16:creationId xmlns:a16="http://schemas.microsoft.com/office/drawing/2014/main" id="{739ABD14-13E9-F94F-9CA3-B8A35EEAAD5B}"/>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77</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066182" y="126177"/>
            <a:ext cx="1745569" cy="763928"/>
          </a:xfrm>
          <a:prstGeom prst="rect">
            <a:avLst/>
          </a:prstGeom>
          <a:solidFill>
            <a:srgbClr val="99E8FF"/>
          </a:solidFill>
          <a:effectLst>
            <a:softEdge rad="0"/>
          </a:effectLst>
        </p:spPr>
        <p:txBody>
          <a:bodyPr vert="horz" lIns="91440" tIns="45720" rIns="91440" bIns="45720" rtlCol="0" anchor="ctr">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IV</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200" y="2590800"/>
            <a:ext cx="4203184" cy="2586575"/>
          </a:xfrm>
          <a:prstGeom prst="rect">
            <a:avLst/>
          </a:prstGeom>
        </p:spPr>
      </p:pic>
    </p:spTree>
    <p:extLst>
      <p:ext uri="{BB962C8B-B14F-4D97-AF65-F5344CB8AC3E}">
        <p14:creationId xmlns:p14="http://schemas.microsoft.com/office/powerpoint/2010/main" val="19836453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BC9DA-C0EE-6D46-9683-2256AB89DAC0}"/>
              </a:ext>
            </a:extLst>
          </p:cNvPr>
          <p:cNvSpPr>
            <a:spLocks noGrp="1"/>
          </p:cNvSpPr>
          <p:nvPr>
            <p:ph type="title"/>
          </p:nvPr>
        </p:nvSpPr>
        <p:spPr>
          <a:xfrm>
            <a:off x="652121" y="990600"/>
            <a:ext cx="7874100" cy="1585729"/>
          </a:xfrm>
          <a:solidFill>
            <a:schemeClr val="accent5">
              <a:lumMod val="75000"/>
            </a:schemeClr>
          </a:solidFill>
          <a:effectLst>
            <a:softEdge rad="0"/>
          </a:effectLst>
        </p:spPr>
        <p:txBody>
          <a:bodyPr vert="horz" lIns="91440" tIns="45720" rIns="91440" bIns="45720" rtlCol="0" anchor="ctr">
            <a:normAutofit/>
          </a:bodyPr>
          <a:lstStyle/>
          <a:p>
            <a:pPr algn="ctr">
              <a:buFont typeface="Arial" panose="020B0604020202020204" pitchFamily="34" charset="0"/>
            </a:pPr>
            <a:r>
              <a:rPr lang="en-US" sz="5400" b="1" dirty="0">
                <a:solidFill>
                  <a:schemeClr val="bg1"/>
                </a:solidFill>
                <a:latin typeface="Cambria" panose="02040503050406030204" pitchFamily="18" charset="0"/>
              </a:rPr>
              <a:t>Section V</a:t>
            </a:r>
          </a:p>
        </p:txBody>
      </p:sp>
      <p:sp>
        <p:nvSpPr>
          <p:cNvPr id="3" name="Text Placeholder 2">
            <a:extLst>
              <a:ext uri="{FF2B5EF4-FFF2-40B4-BE49-F238E27FC236}">
                <a16:creationId xmlns:a16="http://schemas.microsoft.com/office/drawing/2014/main" id="{640C6286-7FB7-F047-B07C-6FD14F2EF902}"/>
              </a:ext>
            </a:extLst>
          </p:cNvPr>
          <p:cNvSpPr>
            <a:spLocks noGrp="1"/>
          </p:cNvSpPr>
          <p:nvPr>
            <p:ph type="body" idx="1"/>
          </p:nvPr>
        </p:nvSpPr>
        <p:spPr>
          <a:xfrm>
            <a:off x="660588" y="3276600"/>
            <a:ext cx="7874100" cy="2476982"/>
          </a:xfrm>
          <a:solidFill>
            <a:srgbClr val="99E8FF"/>
          </a:solidFill>
          <a:effectLst>
            <a:softEdge rad="0"/>
          </a:effectLst>
        </p:spPr>
        <p:txBody>
          <a:bodyPr vert="horz" lIns="91440" tIns="45720" rIns="91440" bIns="45720" rtlCol="0" anchor="ctr">
            <a:normAutofit/>
          </a:bodyPr>
          <a:lstStyle/>
          <a:p>
            <a:pPr algn="ctr">
              <a:spcBef>
                <a:spcPct val="0"/>
              </a:spcBef>
            </a:pPr>
            <a:r>
              <a:rPr lang="en-IN" sz="6600" b="1" dirty="0">
                <a:solidFill>
                  <a:schemeClr val="accent1">
                    <a:lumMod val="50000"/>
                  </a:schemeClr>
                </a:solidFill>
                <a:latin typeface="Cambria" pitchFamily="18" charset="0"/>
                <a:ea typeface="Cambria" pitchFamily="18" charset="0"/>
              </a:rPr>
              <a:t>Back Office Ops</a:t>
            </a:r>
            <a:endParaRPr lang="en-US" sz="6500" b="1" dirty="0">
              <a:solidFill>
                <a:schemeClr val="accent5">
                  <a:lumMod val="75000"/>
                </a:schemeClr>
              </a:solidFill>
              <a:latin typeface="Cambria" panose="02040503050406030204" pitchFamily="18" charset="0"/>
              <a:ea typeface="Cambria" pitchFamily="18" charset="0"/>
            </a:endParaRPr>
          </a:p>
        </p:txBody>
      </p:sp>
      <p:sp>
        <p:nvSpPr>
          <p:cNvPr id="6" name="Slide Number Placeholder 5">
            <a:extLst>
              <a:ext uri="{FF2B5EF4-FFF2-40B4-BE49-F238E27FC236}">
                <a16:creationId xmlns:a16="http://schemas.microsoft.com/office/drawing/2014/main" id="{7E5D9960-1F7D-8943-9155-F2CD5B9BB5F0}"/>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78</a:t>
            </a:fld>
            <a:endParaRPr lang="en-IN" dirty="0">
              <a:solidFill>
                <a:prstClr val="black">
                  <a:tint val="75000"/>
                </a:prstClr>
              </a:solidFill>
            </a:endParaRPr>
          </a:p>
        </p:txBody>
      </p:sp>
    </p:spTree>
    <p:extLst>
      <p:ext uri="{BB962C8B-B14F-4D97-AF65-F5344CB8AC3E}">
        <p14:creationId xmlns:p14="http://schemas.microsoft.com/office/powerpoint/2010/main" val="185158022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181568" cy="881294"/>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Back Office Ops</a:t>
            </a:r>
          </a:p>
        </p:txBody>
      </p:sp>
      <p:sp>
        <p:nvSpPr>
          <p:cNvPr id="3" name="Content Placeholder 2"/>
          <p:cNvSpPr>
            <a:spLocks noGrp="1"/>
          </p:cNvSpPr>
          <p:nvPr>
            <p:ph idx="1"/>
          </p:nvPr>
        </p:nvSpPr>
        <p:spPr>
          <a:xfrm>
            <a:off x="457200" y="2057401"/>
            <a:ext cx="7797816" cy="990600"/>
          </a:xfrm>
        </p:spPr>
        <p:txBody>
          <a:bodyPr>
            <a:normAutofit/>
          </a:bodyPr>
          <a:lstStyle/>
          <a:p>
            <a:pPr marL="0" indent="0">
              <a:buNone/>
            </a:pPr>
            <a:r>
              <a:rPr lang="en-US" sz="1800" dirty="0">
                <a:solidFill>
                  <a:schemeClr val="accent1">
                    <a:lumMod val="75000"/>
                  </a:schemeClr>
                </a:solidFill>
                <a:latin typeface="Cambria" pitchFamily="18" charset="0"/>
                <a:ea typeface="Cambria" pitchFamily="18" charset="0"/>
              </a:rPr>
              <a:t>There are numerous compelling reasons for the best school to partner with us   and taste our services first hand. Some of the most promising premises to engage  with us are categorized under 4 broad heads as below:</a:t>
            </a:r>
            <a:endParaRPr lang="en-IN" sz="1800" dirty="0">
              <a:solidFill>
                <a:schemeClr val="accent1">
                  <a:lumMod val="75000"/>
                </a:schemeClr>
              </a:solidFill>
              <a:latin typeface="Cambria" pitchFamily="18" charset="0"/>
              <a:ea typeface="Cambria" pitchFamily="18" charset="0"/>
            </a:endParaRPr>
          </a:p>
        </p:txBody>
      </p:sp>
      <p:sp>
        <p:nvSpPr>
          <p:cNvPr id="7" name="Slide Number Placeholder 6">
            <a:extLst>
              <a:ext uri="{FF2B5EF4-FFF2-40B4-BE49-F238E27FC236}">
                <a16:creationId xmlns:a16="http://schemas.microsoft.com/office/drawing/2014/main" id="{A5AB223F-71BC-E04E-80BF-308B52E67299}"/>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79</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172200" y="152398"/>
            <a:ext cx="1955661" cy="683481"/>
          </a:xfrm>
          <a:prstGeom prst="rect">
            <a:avLst/>
          </a:prstGeom>
          <a:solidFill>
            <a:srgbClr val="99E8FF"/>
          </a:solidFill>
          <a:effectLst>
            <a:softEdge rad="0"/>
          </a:effectLst>
        </p:spPr>
        <p:txBody>
          <a:bodyPr vert="horz" lIns="91440" tIns="45720" rIns="91440" bIns="45720" rtlCol="0" anchor="ctr">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V</a:t>
            </a:r>
          </a:p>
        </p:txBody>
      </p:sp>
      <p:sp>
        <p:nvSpPr>
          <p:cNvPr id="4" name="TextBox 3"/>
          <p:cNvSpPr txBox="1"/>
          <p:nvPr/>
        </p:nvSpPr>
        <p:spPr>
          <a:xfrm>
            <a:off x="457200" y="3200400"/>
            <a:ext cx="4572000" cy="2400657"/>
          </a:xfrm>
          <a:prstGeom prst="rect">
            <a:avLst/>
          </a:prstGeom>
          <a:noFill/>
        </p:spPr>
        <p:txBody>
          <a:bodyPr wrap="square" rtlCol="0">
            <a:spAutoFit/>
          </a:bodyPr>
          <a:lstStyle/>
          <a:p>
            <a:r>
              <a:rPr lang="en-US" sz="2400" b="1" dirty="0">
                <a:solidFill>
                  <a:schemeClr val="accent1">
                    <a:lumMod val="75000"/>
                  </a:schemeClr>
                </a:solidFill>
                <a:latin typeface="Cambria" pitchFamily="18" charset="0"/>
                <a:ea typeface="Cambria" pitchFamily="18" charset="0"/>
              </a:rPr>
              <a:t>Contents:</a:t>
            </a:r>
          </a:p>
          <a:p>
            <a:endParaRPr lang="en-US" dirty="0"/>
          </a:p>
          <a:p>
            <a:pPr marL="342900" indent="-342900">
              <a:buFont typeface="+mj-lt"/>
              <a:buAutoNum type="arabicPeriod"/>
            </a:pPr>
            <a:r>
              <a:rPr lang="en-US" dirty="0">
                <a:latin typeface="Cambria" pitchFamily="18" charset="0"/>
                <a:ea typeface="Cambria" pitchFamily="18" charset="0"/>
              </a:rPr>
              <a:t>Payroll</a:t>
            </a:r>
          </a:p>
          <a:p>
            <a:pPr marL="342900" indent="-342900">
              <a:buFont typeface="+mj-lt"/>
              <a:buAutoNum type="arabicPeriod"/>
            </a:pPr>
            <a:r>
              <a:rPr lang="en-US" dirty="0">
                <a:latin typeface="Cambria" pitchFamily="18" charset="0"/>
                <a:ea typeface="Cambria" pitchFamily="18" charset="0"/>
              </a:rPr>
              <a:t>Inventory</a:t>
            </a:r>
          </a:p>
          <a:p>
            <a:pPr marL="342900" indent="-342900">
              <a:buFont typeface="+mj-lt"/>
              <a:buAutoNum type="arabicPeriod"/>
            </a:pPr>
            <a:r>
              <a:rPr lang="en-US" dirty="0">
                <a:latin typeface="Cambria" pitchFamily="18" charset="0"/>
                <a:ea typeface="Cambria" pitchFamily="18" charset="0"/>
              </a:rPr>
              <a:t>Surveys &amp; Feedback Management</a:t>
            </a:r>
          </a:p>
          <a:p>
            <a:pPr marL="342900" indent="-342900">
              <a:buFont typeface="+mj-lt"/>
              <a:buAutoNum type="arabicPeriod"/>
            </a:pPr>
            <a:r>
              <a:rPr lang="en-US" dirty="0">
                <a:latin typeface="Cambria" pitchFamily="18" charset="0"/>
                <a:ea typeface="Cambria" pitchFamily="18" charset="0"/>
              </a:rPr>
              <a:t>Equipment Management</a:t>
            </a:r>
          </a:p>
          <a:p>
            <a:pPr marL="342900" indent="-342900">
              <a:buFont typeface="+mj-lt"/>
              <a:buAutoNum type="arabicPeriod"/>
            </a:pPr>
            <a:r>
              <a:rPr lang="en-US" dirty="0">
                <a:latin typeface="Cambria" pitchFamily="18" charset="0"/>
                <a:ea typeface="Cambria" pitchFamily="18" charset="0"/>
              </a:rPr>
              <a:t>Recruitment Management</a:t>
            </a:r>
          </a:p>
          <a:p>
            <a:pPr marL="342900" indent="-342900">
              <a:buFont typeface="+mj-lt"/>
              <a:buAutoNum type="arabicPeriod"/>
            </a:pPr>
            <a:r>
              <a:rPr lang="en-US" dirty="0">
                <a:latin typeface="Cambria" pitchFamily="18" charset="0"/>
                <a:ea typeface="Cambria" pitchFamily="18" charset="0"/>
              </a:rPr>
              <a:t>HR &amp; Attendance Management</a:t>
            </a:r>
          </a:p>
        </p:txBody>
      </p:sp>
      <p:sp>
        <p:nvSpPr>
          <p:cNvPr id="10" name="TextBox 9"/>
          <p:cNvSpPr txBox="1"/>
          <p:nvPr/>
        </p:nvSpPr>
        <p:spPr>
          <a:xfrm>
            <a:off x="457200" y="1229380"/>
            <a:ext cx="3352800" cy="523220"/>
          </a:xfrm>
          <a:prstGeom prst="rect">
            <a:avLst/>
          </a:prstGeom>
          <a:solidFill>
            <a:schemeClr val="accent1">
              <a:lumMod val="40000"/>
              <a:lumOff val="60000"/>
            </a:schemeClr>
          </a:solidFill>
        </p:spPr>
        <p:txBody>
          <a:bodyPr wrap="square" rtlCol="0">
            <a:spAutoFit/>
          </a:bodyPr>
          <a:lstStyle/>
          <a:p>
            <a:r>
              <a:rPr lang="en-US" sz="2800" b="1" dirty="0">
                <a:solidFill>
                  <a:schemeClr val="accent1">
                    <a:lumMod val="75000"/>
                  </a:schemeClr>
                </a:solidFill>
                <a:latin typeface="Cambria" pitchFamily="18" charset="0"/>
                <a:ea typeface="Cambria" pitchFamily="18" charset="0"/>
              </a:rPr>
              <a:t>Section Overview:</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90999" y="3124200"/>
            <a:ext cx="4476037" cy="2667000"/>
          </a:xfrm>
          <a:prstGeom prst="rect">
            <a:avLst/>
          </a:prstGeom>
        </p:spPr>
      </p:pic>
    </p:spTree>
    <p:extLst>
      <p:ext uri="{BB962C8B-B14F-4D97-AF65-F5344CB8AC3E}">
        <p14:creationId xmlns:p14="http://schemas.microsoft.com/office/powerpoint/2010/main" val="29997151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181568" cy="881294"/>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Payroll</a:t>
            </a:r>
          </a:p>
        </p:txBody>
      </p:sp>
      <p:sp>
        <p:nvSpPr>
          <p:cNvPr id="3" name="Content Placeholder 2"/>
          <p:cNvSpPr>
            <a:spLocks noGrp="1"/>
          </p:cNvSpPr>
          <p:nvPr>
            <p:ph idx="1"/>
          </p:nvPr>
        </p:nvSpPr>
        <p:spPr>
          <a:xfrm>
            <a:off x="533400" y="1325569"/>
            <a:ext cx="7594462" cy="1646231"/>
          </a:xfrm>
        </p:spPr>
        <p:txBody>
          <a:bodyPr>
            <a:normAutofit/>
          </a:bodyPr>
          <a:lstStyle/>
          <a:p>
            <a:r>
              <a:rPr lang="en-US" sz="1600" dirty="0">
                <a:latin typeface="Cambria" pitchFamily="18" charset="0"/>
                <a:ea typeface="Cambria" pitchFamily="18" charset="0"/>
              </a:rPr>
              <a:t>A comprehensive payroll management module integrated with the attendance module &amp; hardware; allows pay slips and payroll to be generated.</a:t>
            </a:r>
          </a:p>
          <a:p>
            <a:r>
              <a:rPr lang="en-US" sz="1600" dirty="0">
                <a:latin typeface="Cambria" pitchFamily="18" charset="0"/>
                <a:ea typeface="Cambria" pitchFamily="18" charset="0"/>
              </a:rPr>
              <a:t>Advance features for PF, ESIC, Loan Advance related deductions.</a:t>
            </a:r>
          </a:p>
          <a:p>
            <a:pPr marL="0" indent="0">
              <a:buNone/>
            </a:pPr>
            <a:endParaRPr lang="en-IN" sz="1800" dirty="0">
              <a:solidFill>
                <a:schemeClr val="accent1">
                  <a:lumMod val="50000"/>
                </a:schemeClr>
              </a:solidFill>
              <a:latin typeface="Cambria" pitchFamily="18" charset="0"/>
              <a:ea typeface="Cambria" pitchFamily="18" charset="0"/>
            </a:endParaRPr>
          </a:p>
        </p:txBody>
      </p:sp>
      <p:sp>
        <p:nvSpPr>
          <p:cNvPr id="7" name="Slide Number Placeholder 6">
            <a:extLst>
              <a:ext uri="{FF2B5EF4-FFF2-40B4-BE49-F238E27FC236}">
                <a16:creationId xmlns:a16="http://schemas.microsoft.com/office/drawing/2014/main" id="{A5AB223F-71BC-E04E-80BF-308B52E67299}"/>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80</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096000" y="76200"/>
            <a:ext cx="1955661" cy="683481"/>
          </a:xfrm>
          <a:prstGeom prst="rect">
            <a:avLst/>
          </a:prstGeom>
          <a:solidFill>
            <a:srgbClr val="99E8FF"/>
          </a:solidFill>
          <a:effectLst>
            <a:softEdge rad="0"/>
          </a:effectLst>
        </p:spPr>
        <p:txBody>
          <a:bodyPr vert="horz" lIns="91440" tIns="45720" rIns="91440" bIns="45720" rtlCol="0" anchor="ctr">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V</a:t>
            </a:r>
          </a:p>
        </p:txBody>
      </p:sp>
      <p:pic>
        <p:nvPicPr>
          <p:cNvPr id="10242" name="Picture 2" descr="image_not_f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370" y="2714244"/>
            <a:ext cx="6692830" cy="33055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845475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086"/>
            <a:ext cx="8258578" cy="835880"/>
          </a:xfrm>
          <a:solidFill>
            <a:schemeClr val="accent5">
              <a:lumMod val="75000"/>
            </a:schemeClr>
          </a:solidFill>
        </p:spPr>
        <p:txBody>
          <a:bodyPr vert="horz" lIns="91440" tIns="45720" rIns="91440" bIns="45720" rtlCol="0" anchor="ctr">
            <a:normAutofit/>
          </a:bodyPr>
          <a:lstStyle/>
          <a:p>
            <a:pPr algn="just"/>
            <a:r>
              <a:rPr lang="en-IN" sz="3600" b="1" dirty="0">
                <a:solidFill>
                  <a:schemeClr val="bg1"/>
                </a:solidFill>
                <a:latin typeface="Cambria" panose="02040503050406030204" pitchFamily="18" charset="0"/>
              </a:rPr>
              <a:t>Inventory</a:t>
            </a:r>
          </a:p>
        </p:txBody>
      </p:sp>
      <p:sp>
        <p:nvSpPr>
          <p:cNvPr id="3" name="Content Placeholder 2"/>
          <p:cNvSpPr>
            <a:spLocks noGrp="1"/>
          </p:cNvSpPr>
          <p:nvPr>
            <p:ph idx="1"/>
          </p:nvPr>
        </p:nvSpPr>
        <p:spPr>
          <a:xfrm>
            <a:off x="304800" y="1143000"/>
            <a:ext cx="4724400" cy="4953000"/>
          </a:xfrm>
        </p:spPr>
        <p:txBody>
          <a:bodyPr>
            <a:normAutofit/>
          </a:bodyPr>
          <a:lstStyle/>
          <a:p>
            <a:pPr marL="0" indent="0">
              <a:buNone/>
            </a:pPr>
            <a:endParaRPr lang="en-US" sz="1900" dirty="0">
              <a:solidFill>
                <a:schemeClr val="accent1">
                  <a:lumMod val="75000"/>
                </a:schemeClr>
              </a:solidFill>
              <a:latin typeface="Cambria" pitchFamily="18" charset="0"/>
              <a:ea typeface="Cambria" pitchFamily="18" charset="0"/>
            </a:endParaRPr>
          </a:p>
          <a:p>
            <a:pPr marL="0" indent="0">
              <a:buNone/>
            </a:pPr>
            <a:r>
              <a:rPr lang="en-US" sz="2200" b="1" dirty="0">
                <a:solidFill>
                  <a:schemeClr val="accent1">
                    <a:lumMod val="75000"/>
                  </a:schemeClr>
                </a:solidFill>
                <a:latin typeface="Cambria" pitchFamily="18" charset="0"/>
                <a:ea typeface="Cambria" pitchFamily="18" charset="0"/>
              </a:rPr>
              <a:t>Re-ordering level triggers</a:t>
            </a:r>
          </a:p>
          <a:p>
            <a:r>
              <a:rPr lang="en-US" sz="1700" dirty="0">
                <a:latin typeface="Cambria" pitchFamily="18" charset="0"/>
                <a:ea typeface="Cambria" pitchFamily="18" charset="0"/>
              </a:rPr>
              <a:t>Allows school to receive Uniform, Books etc. as Inventory item and issue them &amp; receive payments</a:t>
            </a:r>
          </a:p>
          <a:p>
            <a:r>
              <a:rPr lang="en-US" sz="1700" dirty="0">
                <a:latin typeface="Cambria" pitchFamily="18" charset="0"/>
                <a:ea typeface="Cambria" pitchFamily="18" charset="0"/>
              </a:rPr>
              <a:t>Creation of multiple item type and define individual stock level. Critical feature like Inventory valuation at different price points for the same item</a:t>
            </a:r>
          </a:p>
          <a:p>
            <a:r>
              <a:rPr lang="en-US" sz="1700" dirty="0">
                <a:latin typeface="Cambria" pitchFamily="18" charset="0"/>
                <a:ea typeface="Cambria" pitchFamily="18" charset="0"/>
              </a:rPr>
              <a:t>Features like Re-ordering level and minimum balance concepts already built in to facilitate</a:t>
            </a:r>
          </a:p>
          <a:p>
            <a:r>
              <a:rPr lang="en-US" sz="1700" dirty="0">
                <a:latin typeface="Cambria" pitchFamily="18" charset="0"/>
                <a:ea typeface="Cambria" pitchFamily="18" charset="0"/>
              </a:rPr>
              <a:t>Fully functional Reporting module with multitude of reports , item-wise &amp; Dept wise consumption, Stock arrival, Rejected items report etc.</a:t>
            </a:r>
          </a:p>
          <a:p>
            <a:pPr marL="0" indent="0">
              <a:buNone/>
            </a:pPr>
            <a:br>
              <a:rPr lang="en-US" sz="1800" dirty="0"/>
            </a:br>
            <a:endParaRPr lang="en-IN" sz="1800" dirty="0">
              <a:solidFill>
                <a:schemeClr val="accent1">
                  <a:lumMod val="50000"/>
                </a:schemeClr>
              </a:solidFill>
            </a:endParaRPr>
          </a:p>
        </p:txBody>
      </p:sp>
      <p:sp>
        <p:nvSpPr>
          <p:cNvPr id="7" name="Slide Number Placeholder 6">
            <a:extLst>
              <a:ext uri="{FF2B5EF4-FFF2-40B4-BE49-F238E27FC236}">
                <a16:creationId xmlns:a16="http://schemas.microsoft.com/office/drawing/2014/main" id="{A5AB223F-71BC-E04E-80BF-308B52E67299}"/>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81</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400800" y="71953"/>
            <a:ext cx="1727061" cy="690047"/>
          </a:xfrm>
          <a:prstGeom prst="rect">
            <a:avLst/>
          </a:prstGeom>
          <a:solidFill>
            <a:srgbClr val="99E8FF"/>
          </a:solidFill>
          <a:effectLst>
            <a:softEdge rad="0"/>
          </a:effectLst>
        </p:spPr>
        <p:txBody>
          <a:bodyPr vert="horz" lIns="91440" tIns="45720" rIns="91440" bIns="45720" rtlCol="0" anchor="ctr">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V</a:t>
            </a:r>
          </a:p>
        </p:txBody>
      </p:sp>
      <p:pic>
        <p:nvPicPr>
          <p:cNvPr id="11266" name="Picture 2" descr="image_not_f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4850" y="1676400"/>
            <a:ext cx="3966750"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73484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1085"/>
            <a:ext cx="8252169" cy="957494"/>
          </a:xfrm>
          <a:solidFill>
            <a:schemeClr val="accent5">
              <a:lumMod val="75000"/>
            </a:schemeClr>
          </a:solidFill>
        </p:spPr>
        <p:txBody>
          <a:bodyPr vert="horz" lIns="91440" tIns="45720" rIns="91440" bIns="45720" rtlCol="0" anchor="ctr">
            <a:normAutofit/>
          </a:bodyPr>
          <a:lstStyle/>
          <a:p>
            <a:pPr algn="just"/>
            <a:r>
              <a:rPr lang="en-IN" sz="3600" b="1" dirty="0">
                <a:solidFill>
                  <a:schemeClr val="bg1"/>
                </a:solidFill>
                <a:latin typeface="Cambria" panose="02040503050406030204" pitchFamily="18" charset="0"/>
              </a:rPr>
              <a:t>HR &amp; Attendance Management</a:t>
            </a:r>
          </a:p>
        </p:txBody>
      </p:sp>
      <p:sp>
        <p:nvSpPr>
          <p:cNvPr id="3" name="Content Placeholder 2"/>
          <p:cNvSpPr>
            <a:spLocks noGrp="1"/>
          </p:cNvSpPr>
          <p:nvPr>
            <p:ph idx="1"/>
          </p:nvPr>
        </p:nvSpPr>
        <p:spPr>
          <a:xfrm>
            <a:off x="542" y="1066800"/>
            <a:ext cx="5181058" cy="5791200"/>
          </a:xfrm>
        </p:spPr>
        <p:txBody>
          <a:bodyPr>
            <a:noAutofit/>
          </a:bodyPr>
          <a:lstStyle/>
          <a:p>
            <a:pPr marL="0" indent="0">
              <a:buNone/>
            </a:pPr>
            <a:r>
              <a:rPr lang="en-US" sz="1600" dirty="0">
                <a:solidFill>
                  <a:schemeClr val="accent1">
                    <a:lumMod val="75000"/>
                  </a:schemeClr>
                </a:solidFill>
                <a:latin typeface="Cambria" pitchFamily="18" charset="0"/>
                <a:ea typeface="Cambria" pitchFamily="18" charset="0"/>
              </a:rPr>
              <a:t>There are numerous compelling reasons for the best school to partner with us and taste our services first hand. Some of the most promising premises to engage with us are categorized under 4 broad heads as below:</a:t>
            </a:r>
          </a:p>
          <a:p>
            <a:pPr marL="0" indent="0">
              <a:buNone/>
            </a:pPr>
            <a:r>
              <a:rPr lang="en-US" sz="1800" b="1" dirty="0">
                <a:solidFill>
                  <a:schemeClr val="accent1">
                    <a:lumMod val="75000"/>
                  </a:schemeClr>
                </a:solidFill>
                <a:latin typeface="Cambria" pitchFamily="18" charset="0"/>
                <a:ea typeface="Cambria" pitchFamily="18" charset="0"/>
              </a:rPr>
              <a:t>Consolidation of Reviews, appraisals</a:t>
            </a:r>
          </a:p>
          <a:p>
            <a:r>
              <a:rPr lang="en-US" sz="1600" dirty="0">
                <a:latin typeface="Cambria" pitchFamily="18" charset="0"/>
                <a:ea typeface="Cambria" pitchFamily="18" charset="0"/>
              </a:rPr>
              <a:t>Calculating score based on weights assigned to self , supervisor, reviewer appraisal along with discretionary scores with Principal. </a:t>
            </a:r>
          </a:p>
          <a:p>
            <a:r>
              <a:rPr lang="en-US" sz="1600" dirty="0">
                <a:latin typeface="Cambria" pitchFamily="18" charset="0"/>
                <a:ea typeface="Cambria" pitchFamily="18" charset="0"/>
              </a:rPr>
              <a:t>The weights can be assigned to multi-period reviews held at custom frequency</a:t>
            </a:r>
          </a:p>
          <a:p>
            <a:pPr marL="0" indent="0">
              <a:buNone/>
            </a:pPr>
            <a:r>
              <a:rPr lang="en-US" sz="1800" b="1" dirty="0">
                <a:solidFill>
                  <a:schemeClr val="accent1">
                    <a:lumMod val="75000"/>
                  </a:schemeClr>
                </a:solidFill>
                <a:latin typeface="Cambria" pitchFamily="18" charset="0"/>
                <a:ea typeface="Cambria" pitchFamily="18" charset="0"/>
              </a:rPr>
              <a:t>Objective Inputs from Academics performance</a:t>
            </a:r>
          </a:p>
          <a:p>
            <a:r>
              <a:rPr lang="en-US" sz="1600" dirty="0">
                <a:latin typeface="Cambria" pitchFamily="18" charset="0"/>
                <a:ea typeface="Cambria" pitchFamily="18" charset="0"/>
              </a:rPr>
              <a:t>The analytics of the marks secured by the students for the subjects attributable to specific teachers forms a strong and objective basis of a rating systems</a:t>
            </a:r>
          </a:p>
          <a:p>
            <a:pPr marL="0" indent="0">
              <a:buNone/>
            </a:pPr>
            <a:r>
              <a:rPr lang="en-US" sz="1800" b="1" dirty="0">
                <a:solidFill>
                  <a:schemeClr val="accent1">
                    <a:lumMod val="75000"/>
                  </a:schemeClr>
                </a:solidFill>
                <a:latin typeface="Cambria" pitchFamily="18" charset="0"/>
                <a:ea typeface="Cambria" pitchFamily="18" charset="0"/>
              </a:rPr>
              <a:t>Custom design of periodicity, frequency of appraisals</a:t>
            </a:r>
          </a:p>
          <a:p>
            <a:r>
              <a:rPr lang="en-US" sz="1600" dirty="0">
                <a:latin typeface="Cambria" pitchFamily="18" charset="0"/>
                <a:ea typeface="Cambria" pitchFamily="18" charset="0"/>
              </a:rPr>
              <a:t>Ability of school to customize all the variable options like questions, format, frequency of the appraisal</a:t>
            </a:r>
            <a:endParaRPr lang="en-IN" sz="1600" dirty="0">
              <a:latin typeface="Cambria" pitchFamily="18" charset="0"/>
              <a:ea typeface="Cambria" pitchFamily="18" charset="0"/>
            </a:endParaRPr>
          </a:p>
        </p:txBody>
      </p:sp>
      <p:pic>
        <p:nvPicPr>
          <p:cNvPr id="14338" name="Picture 2" descr="image_not_f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2057400"/>
            <a:ext cx="3733800" cy="366745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A5AB223F-71BC-E04E-80BF-308B52E67299}"/>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82</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629399" y="91020"/>
            <a:ext cx="1539775" cy="763928"/>
          </a:xfrm>
          <a:prstGeom prst="rect">
            <a:avLst/>
          </a:prstGeom>
          <a:solidFill>
            <a:srgbClr val="99E8FF"/>
          </a:solidFill>
          <a:effectLst>
            <a:softEdge rad="0"/>
          </a:effectLst>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b="1" dirty="0">
                <a:solidFill>
                  <a:srgbClr val="4472C4">
                    <a:lumMod val="75000"/>
                  </a:srgbClr>
                </a:solidFill>
                <a:latin typeface="Cambria" panose="02040503050406030204" pitchFamily="18" charset="0"/>
              </a:rPr>
              <a:t>Section V</a:t>
            </a:r>
          </a:p>
        </p:txBody>
      </p:sp>
    </p:spTree>
    <p:extLst>
      <p:ext uri="{BB962C8B-B14F-4D97-AF65-F5344CB8AC3E}">
        <p14:creationId xmlns:p14="http://schemas.microsoft.com/office/powerpoint/2010/main" val="241037378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BC9DA-C0EE-6D46-9683-2256AB89DAC0}"/>
              </a:ext>
            </a:extLst>
          </p:cNvPr>
          <p:cNvSpPr>
            <a:spLocks noGrp="1"/>
          </p:cNvSpPr>
          <p:nvPr>
            <p:ph type="title"/>
          </p:nvPr>
        </p:nvSpPr>
        <p:spPr>
          <a:xfrm>
            <a:off x="533400" y="990600"/>
            <a:ext cx="7874100" cy="1585729"/>
          </a:xfrm>
          <a:solidFill>
            <a:schemeClr val="accent5">
              <a:lumMod val="75000"/>
            </a:schemeClr>
          </a:solidFill>
          <a:effectLst>
            <a:softEdge rad="0"/>
          </a:effectLst>
        </p:spPr>
        <p:txBody>
          <a:bodyPr vert="horz" lIns="91440" tIns="45720" rIns="91440" bIns="45720" rtlCol="0" anchor="ctr">
            <a:normAutofit/>
          </a:bodyPr>
          <a:lstStyle/>
          <a:p>
            <a:pPr algn="ctr">
              <a:buFont typeface="Arial" panose="020B0604020202020204" pitchFamily="34" charset="0"/>
            </a:pPr>
            <a:r>
              <a:rPr lang="en-US" sz="5400" b="1" dirty="0">
                <a:solidFill>
                  <a:schemeClr val="bg1"/>
                </a:solidFill>
                <a:latin typeface="Cambria" panose="02040503050406030204" pitchFamily="18" charset="0"/>
              </a:rPr>
              <a:t>Section VI</a:t>
            </a:r>
          </a:p>
        </p:txBody>
      </p:sp>
      <p:sp>
        <p:nvSpPr>
          <p:cNvPr id="3" name="Text Placeholder 2">
            <a:extLst>
              <a:ext uri="{FF2B5EF4-FFF2-40B4-BE49-F238E27FC236}">
                <a16:creationId xmlns:a16="http://schemas.microsoft.com/office/drawing/2014/main" id="{640C6286-7FB7-F047-B07C-6FD14F2EF902}"/>
              </a:ext>
            </a:extLst>
          </p:cNvPr>
          <p:cNvSpPr>
            <a:spLocks noGrp="1"/>
          </p:cNvSpPr>
          <p:nvPr>
            <p:ph type="body" idx="1"/>
          </p:nvPr>
        </p:nvSpPr>
        <p:spPr>
          <a:xfrm>
            <a:off x="533400" y="3200400"/>
            <a:ext cx="7874100" cy="2476982"/>
          </a:xfrm>
          <a:solidFill>
            <a:srgbClr val="99E8FF"/>
          </a:solidFill>
          <a:effectLst>
            <a:softEdge rad="0"/>
          </a:effectLst>
        </p:spPr>
        <p:txBody>
          <a:bodyPr vert="horz" lIns="91440" tIns="45720" rIns="91440" bIns="45720" rtlCol="0" anchor="ctr">
            <a:normAutofit/>
          </a:bodyPr>
          <a:lstStyle/>
          <a:p>
            <a:pPr algn="ctr">
              <a:spcBef>
                <a:spcPct val="0"/>
              </a:spcBef>
            </a:pPr>
            <a:r>
              <a:rPr lang="en-IN" sz="6600" b="1" dirty="0">
                <a:solidFill>
                  <a:schemeClr val="accent5">
                    <a:lumMod val="75000"/>
                  </a:schemeClr>
                </a:solidFill>
                <a:latin typeface="Cambria" pitchFamily="18" charset="0"/>
                <a:ea typeface="Cambria" pitchFamily="18" charset="0"/>
              </a:rPr>
              <a:t>Cutting Edge Features</a:t>
            </a:r>
            <a:endParaRPr lang="en-US" sz="6500" b="1" dirty="0">
              <a:solidFill>
                <a:schemeClr val="accent5">
                  <a:lumMod val="75000"/>
                </a:schemeClr>
              </a:solidFill>
              <a:latin typeface="Cambria" panose="02040503050406030204" pitchFamily="18" charset="0"/>
              <a:ea typeface="Cambria" pitchFamily="18" charset="0"/>
            </a:endParaRPr>
          </a:p>
        </p:txBody>
      </p:sp>
    </p:spTree>
    <p:extLst>
      <p:ext uri="{BB962C8B-B14F-4D97-AF65-F5344CB8AC3E}">
        <p14:creationId xmlns:p14="http://schemas.microsoft.com/office/powerpoint/2010/main" val="35250280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382000" cy="893045"/>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Cutting Edge Features</a:t>
            </a:r>
          </a:p>
        </p:txBody>
      </p:sp>
      <p:sp>
        <p:nvSpPr>
          <p:cNvPr id="3" name="Content Placeholder 2"/>
          <p:cNvSpPr>
            <a:spLocks noGrp="1"/>
          </p:cNvSpPr>
          <p:nvPr>
            <p:ph idx="1"/>
          </p:nvPr>
        </p:nvSpPr>
        <p:spPr>
          <a:xfrm>
            <a:off x="381000" y="1676400"/>
            <a:ext cx="8077200" cy="762000"/>
          </a:xfrm>
        </p:spPr>
        <p:txBody>
          <a:bodyPr>
            <a:normAutofit lnSpcReduction="10000"/>
          </a:bodyPr>
          <a:lstStyle/>
          <a:p>
            <a:pPr marL="0" indent="0">
              <a:buNone/>
            </a:pPr>
            <a:r>
              <a:rPr lang="en-US" sz="1800" dirty="0">
                <a:solidFill>
                  <a:schemeClr val="accent1">
                    <a:lumMod val="75000"/>
                  </a:schemeClr>
                </a:solidFill>
                <a:latin typeface="Cambria" pitchFamily="18" charset="0"/>
                <a:ea typeface="Cambria" pitchFamily="18" charset="0"/>
              </a:rPr>
              <a:t>There are numerous compelling reasons for the best school to partner with us and taste our services first hand. Some of the most promising premises to engage with us.</a:t>
            </a:r>
          </a:p>
          <a:p>
            <a:pPr marL="0" indent="0">
              <a:buNone/>
            </a:pPr>
            <a:endParaRPr lang="en-US" sz="1600" dirty="0">
              <a:latin typeface="Cambria" pitchFamily="18" charset="0"/>
              <a:ea typeface="Cambria" pitchFamily="18" charset="0"/>
            </a:endParaRPr>
          </a:p>
          <a:p>
            <a:endParaRPr lang="en-US" sz="1800" dirty="0"/>
          </a:p>
        </p:txBody>
      </p:sp>
      <p:sp>
        <p:nvSpPr>
          <p:cNvPr id="8" name="Slide Number Placeholder 7">
            <a:extLst>
              <a:ext uri="{FF2B5EF4-FFF2-40B4-BE49-F238E27FC236}">
                <a16:creationId xmlns:a16="http://schemas.microsoft.com/office/drawing/2014/main" id="{F87AC105-9C6C-2B4A-8842-B2576D8A5A2B}"/>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84</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553200" y="37713"/>
            <a:ext cx="1673125" cy="763928"/>
          </a:xfrm>
          <a:prstGeom prst="rect">
            <a:avLst/>
          </a:prstGeom>
          <a:solidFill>
            <a:srgbClr val="99E8FF"/>
          </a:solidFill>
          <a:effectLst>
            <a:softEdge rad="0"/>
          </a:effectLst>
        </p:spPr>
        <p:txBody>
          <a:bodyPr vert="horz" lIns="91440" tIns="45720" rIns="91440" bIns="45720" rtlCol="0" anchor="ctr">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VI</a:t>
            </a:r>
          </a:p>
        </p:txBody>
      </p:sp>
      <p:sp>
        <p:nvSpPr>
          <p:cNvPr id="7" name="TextBox 6"/>
          <p:cNvSpPr txBox="1"/>
          <p:nvPr/>
        </p:nvSpPr>
        <p:spPr>
          <a:xfrm>
            <a:off x="381000" y="1066800"/>
            <a:ext cx="3276600" cy="523220"/>
          </a:xfrm>
          <a:prstGeom prst="rect">
            <a:avLst/>
          </a:prstGeom>
          <a:solidFill>
            <a:schemeClr val="accent1">
              <a:lumMod val="40000"/>
              <a:lumOff val="60000"/>
            </a:schemeClr>
          </a:solidFill>
        </p:spPr>
        <p:txBody>
          <a:bodyPr wrap="square" rtlCol="0">
            <a:spAutoFit/>
          </a:bodyPr>
          <a:lstStyle/>
          <a:p>
            <a:r>
              <a:rPr lang="en-US" sz="2800" b="1" dirty="0">
                <a:solidFill>
                  <a:schemeClr val="accent1">
                    <a:lumMod val="75000"/>
                  </a:schemeClr>
                </a:solidFill>
                <a:latin typeface="Cambria" pitchFamily="18" charset="0"/>
                <a:ea typeface="Cambria" pitchFamily="18" charset="0"/>
              </a:rPr>
              <a:t>Section Overview:</a:t>
            </a:r>
          </a:p>
        </p:txBody>
      </p:sp>
      <p:sp>
        <p:nvSpPr>
          <p:cNvPr id="4" name="TextBox 3"/>
          <p:cNvSpPr txBox="1"/>
          <p:nvPr/>
        </p:nvSpPr>
        <p:spPr>
          <a:xfrm>
            <a:off x="381000" y="2362200"/>
            <a:ext cx="3429000" cy="5416868"/>
          </a:xfrm>
          <a:prstGeom prst="rect">
            <a:avLst/>
          </a:prstGeom>
          <a:noFill/>
        </p:spPr>
        <p:txBody>
          <a:bodyPr wrap="square" rtlCol="0">
            <a:spAutoFit/>
          </a:bodyPr>
          <a:lstStyle/>
          <a:p>
            <a:r>
              <a:rPr lang="en-US" sz="2400" b="1" dirty="0">
                <a:solidFill>
                  <a:schemeClr val="accent1">
                    <a:lumMod val="75000"/>
                  </a:schemeClr>
                </a:solidFill>
                <a:latin typeface="Cambria" pitchFamily="18" charset="0"/>
                <a:ea typeface="Cambria" pitchFamily="18" charset="0"/>
              </a:rPr>
              <a:t>Contents:</a:t>
            </a:r>
          </a:p>
          <a:p>
            <a:endParaRPr lang="en-US" sz="2400" b="1" dirty="0">
              <a:solidFill>
                <a:schemeClr val="accent1">
                  <a:lumMod val="75000"/>
                </a:schemeClr>
              </a:solidFill>
              <a:latin typeface="Cambria" pitchFamily="18" charset="0"/>
              <a:ea typeface="Cambria" pitchFamily="18" charset="0"/>
            </a:endParaRPr>
          </a:p>
          <a:p>
            <a:pPr marL="342900" indent="-342900">
              <a:buFont typeface="+mj-lt"/>
              <a:buAutoNum type="arabicPeriod"/>
            </a:pPr>
            <a:r>
              <a:rPr lang="en-US" sz="1400" dirty="0">
                <a:latin typeface="Cambria" pitchFamily="18" charset="0"/>
                <a:ea typeface="Cambria" pitchFamily="18" charset="0"/>
              </a:rPr>
              <a:t>Easy fee</a:t>
            </a:r>
          </a:p>
          <a:p>
            <a:pPr marL="342900" indent="-342900">
              <a:buFont typeface="+mj-lt"/>
              <a:buAutoNum type="arabicPeriod"/>
            </a:pPr>
            <a:r>
              <a:rPr lang="en-US" sz="1400" dirty="0">
                <a:latin typeface="Cambria" pitchFamily="18" charset="0"/>
                <a:ea typeface="Cambria" pitchFamily="18" charset="0"/>
              </a:rPr>
              <a:t>Homework</a:t>
            </a:r>
          </a:p>
          <a:p>
            <a:pPr marL="342900" indent="-342900">
              <a:buFont typeface="+mj-lt"/>
              <a:buAutoNum type="arabicPeriod"/>
            </a:pPr>
            <a:r>
              <a:rPr lang="en-US" sz="1400" dirty="0">
                <a:latin typeface="Cambria" pitchFamily="18" charset="0"/>
                <a:ea typeface="Cambria" pitchFamily="18" charset="0"/>
              </a:rPr>
              <a:t>Intelligent SMS</a:t>
            </a:r>
          </a:p>
          <a:p>
            <a:pPr marL="342900" indent="-342900">
              <a:buFont typeface="+mj-lt"/>
              <a:buAutoNum type="arabicPeriod"/>
            </a:pPr>
            <a:r>
              <a:rPr lang="en-US" sz="1400" dirty="0">
                <a:latin typeface="Cambria" pitchFamily="18" charset="0"/>
                <a:ea typeface="Cambria" pitchFamily="18" charset="0"/>
              </a:rPr>
              <a:t>Online Auditorium</a:t>
            </a:r>
          </a:p>
          <a:p>
            <a:pPr marL="342900" indent="-342900">
              <a:buFont typeface="+mj-lt"/>
              <a:buAutoNum type="arabicPeriod"/>
            </a:pPr>
            <a:r>
              <a:rPr lang="en-US" sz="1400" dirty="0">
                <a:latin typeface="Cambria" pitchFamily="18" charset="0"/>
                <a:ea typeface="Cambria" pitchFamily="18" charset="0"/>
              </a:rPr>
              <a:t>Zero-Code Report Cards</a:t>
            </a:r>
          </a:p>
          <a:p>
            <a:pPr marL="342900" indent="-342900">
              <a:buFont typeface="+mj-lt"/>
              <a:buAutoNum type="arabicPeriod"/>
            </a:pPr>
            <a:r>
              <a:rPr lang="en-US" sz="1400" dirty="0">
                <a:latin typeface="Cambria" pitchFamily="18" charset="0"/>
                <a:ea typeface="Cambria" pitchFamily="18" charset="0"/>
              </a:rPr>
              <a:t>Extra-Curricular Activity</a:t>
            </a:r>
          </a:p>
          <a:p>
            <a:pPr marL="342900" indent="-342900">
              <a:buFont typeface="+mj-lt"/>
              <a:buAutoNum type="arabicPeriod"/>
            </a:pPr>
            <a:r>
              <a:rPr lang="en-US" sz="1400" dirty="0">
                <a:latin typeface="Cambria" pitchFamily="18" charset="0"/>
                <a:ea typeface="Cambria" pitchFamily="18" charset="0"/>
              </a:rPr>
              <a:t>Homework Evaluation</a:t>
            </a:r>
          </a:p>
          <a:p>
            <a:pPr marL="342900" indent="-342900">
              <a:buFont typeface="+mj-lt"/>
              <a:buAutoNum type="arabicPeriod"/>
            </a:pPr>
            <a:r>
              <a:rPr lang="en-US" sz="1400" dirty="0">
                <a:latin typeface="Cambria" pitchFamily="18" charset="0"/>
                <a:ea typeface="Cambria" pitchFamily="18" charset="0"/>
              </a:rPr>
              <a:t>Report cards &amp; Result Analysis All Round Performance</a:t>
            </a:r>
          </a:p>
          <a:p>
            <a:pPr marL="342900" indent="-342900">
              <a:buFont typeface="+mj-lt"/>
              <a:buAutoNum type="arabicPeriod"/>
            </a:pPr>
            <a:r>
              <a:rPr lang="en-US" sz="1400" dirty="0">
                <a:latin typeface="Cambria" pitchFamily="18" charset="0"/>
                <a:ea typeface="Cambria" pitchFamily="18" charset="0"/>
              </a:rPr>
              <a:t>Voice Messages to parents</a:t>
            </a:r>
          </a:p>
          <a:p>
            <a:pPr marL="342900" indent="-342900">
              <a:buFont typeface="+mj-lt"/>
              <a:buAutoNum type="arabicPeriod"/>
            </a:pPr>
            <a:r>
              <a:rPr lang="en-US" sz="1400" dirty="0">
                <a:latin typeface="Cambria" pitchFamily="18" charset="0"/>
                <a:ea typeface="Cambria" pitchFamily="18" charset="0"/>
              </a:rPr>
              <a:t>Online tests supporting large volume</a:t>
            </a:r>
          </a:p>
          <a:p>
            <a:pPr marL="342900" indent="-342900">
              <a:buFont typeface="+mj-lt"/>
              <a:buAutoNum type="arabicPeriod"/>
            </a:pPr>
            <a:r>
              <a:rPr lang="en-US" sz="1400" dirty="0">
                <a:latin typeface="Cambria" pitchFamily="18" charset="0"/>
                <a:ea typeface="Cambria" pitchFamily="18" charset="0"/>
              </a:rPr>
              <a:t>AI-based proctoring Online tests for large volume</a:t>
            </a:r>
          </a:p>
          <a:p>
            <a:pPr marL="342900" indent="-342900">
              <a:buFont typeface="+mj-lt"/>
              <a:buAutoNum type="arabicPeriod"/>
            </a:pPr>
            <a:r>
              <a:rPr lang="en-US" sz="1400" dirty="0">
                <a:latin typeface="Cambria" pitchFamily="18" charset="0"/>
                <a:ea typeface="Cambria" pitchFamily="18" charset="0"/>
              </a:rPr>
              <a:t> Randomized Question Paper   Generation</a:t>
            </a:r>
          </a:p>
          <a:p>
            <a:pPr marL="342900" indent="-342900">
              <a:buFont typeface="+mj-lt"/>
              <a:buAutoNum type="arabicPeriod"/>
            </a:pPr>
            <a:endParaRPr lang="en-US" sz="1600" dirty="0"/>
          </a:p>
          <a:p>
            <a:pPr marL="342900" indent="-342900">
              <a:buFont typeface="+mj-lt"/>
              <a:buAutoNum type="arabicPeriod"/>
            </a:pPr>
            <a:endParaRPr lang="en-US" dirty="0"/>
          </a:p>
          <a:p>
            <a:pPr marL="342900" indent="-342900">
              <a:buFont typeface="+mj-lt"/>
              <a:buAutoNum type="arabicPeriod"/>
            </a:pPr>
            <a:endParaRPr lang="en-US" dirty="0">
              <a:latin typeface="Cambria" pitchFamily="18" charset="0"/>
              <a:ea typeface="Cambria" pitchFamily="18" charset="0"/>
            </a:endParaRPr>
          </a:p>
          <a:p>
            <a:pPr marL="342900" indent="-342900">
              <a:buFont typeface="+mj-lt"/>
              <a:buAutoNum type="arabicPeriod"/>
            </a:pPr>
            <a:endParaRPr lang="en-US" dirty="0">
              <a:latin typeface="Cambria" pitchFamily="18" charset="0"/>
              <a:ea typeface="Cambria" pitchFamily="18" charset="0"/>
            </a:endParaRPr>
          </a:p>
          <a:p>
            <a:endParaRPr lang="en-US" dirty="0"/>
          </a:p>
        </p:txBody>
      </p:sp>
      <p:sp>
        <p:nvSpPr>
          <p:cNvPr id="5" name="TextBox 4"/>
          <p:cNvSpPr txBox="1"/>
          <p:nvPr/>
        </p:nvSpPr>
        <p:spPr>
          <a:xfrm>
            <a:off x="4302807" y="2667000"/>
            <a:ext cx="3788350" cy="3539430"/>
          </a:xfrm>
          <a:prstGeom prst="rect">
            <a:avLst/>
          </a:prstGeom>
          <a:noFill/>
        </p:spPr>
        <p:txBody>
          <a:bodyPr wrap="square" rtlCol="0">
            <a:spAutoFit/>
          </a:bodyPr>
          <a:lstStyle/>
          <a:p>
            <a:r>
              <a:rPr lang="en-US" sz="1400" dirty="0">
                <a:latin typeface="Cambria" pitchFamily="18" charset="0"/>
                <a:ea typeface="Cambria" pitchFamily="18" charset="0"/>
              </a:rPr>
              <a:t>13. Online tests supporting All Question &amp; Answer formats</a:t>
            </a:r>
          </a:p>
          <a:p>
            <a:r>
              <a:rPr lang="en-US" sz="1400" dirty="0">
                <a:latin typeface="Cambria" pitchFamily="18" charset="0"/>
                <a:ea typeface="Cambria" pitchFamily="18" charset="0"/>
              </a:rPr>
              <a:t>14. Custom Fees Notification</a:t>
            </a:r>
          </a:p>
          <a:p>
            <a:r>
              <a:rPr lang="en-US" sz="1400" dirty="0">
                <a:latin typeface="Cambria" pitchFamily="18" charset="0"/>
                <a:ea typeface="Cambria" pitchFamily="18" charset="0"/>
              </a:rPr>
              <a:t>15. Online Class Integrated with zoom</a:t>
            </a:r>
          </a:p>
          <a:p>
            <a:r>
              <a:rPr lang="en-US" sz="1400" dirty="0">
                <a:latin typeface="Cambria" pitchFamily="18" charset="0"/>
                <a:ea typeface="Cambria" pitchFamily="18" charset="0"/>
              </a:rPr>
              <a:t>16. Auto-Attendance Capture for Online classes</a:t>
            </a:r>
          </a:p>
          <a:p>
            <a:r>
              <a:rPr lang="en-US" sz="1400" dirty="0">
                <a:latin typeface="Cambria" pitchFamily="18" charset="0"/>
                <a:ea typeface="Cambria" pitchFamily="18" charset="0"/>
              </a:rPr>
              <a:t>17. Period-wise attendance for Offline &amp; Online Classes</a:t>
            </a:r>
          </a:p>
          <a:p>
            <a:r>
              <a:rPr lang="en-US" sz="1400" dirty="0">
                <a:latin typeface="Cambria" pitchFamily="18" charset="0"/>
                <a:ea typeface="Cambria" pitchFamily="18" charset="0"/>
              </a:rPr>
              <a:t>18. Staff for GPS &amp; Face-recognition based Attendance</a:t>
            </a:r>
          </a:p>
          <a:p>
            <a:r>
              <a:rPr lang="en-US" sz="1400" dirty="0">
                <a:latin typeface="Cambria" pitchFamily="18" charset="0"/>
                <a:ea typeface="Cambria" pitchFamily="18" charset="0"/>
              </a:rPr>
              <a:t>19. Students GPS &amp; Face-recognition based attendance</a:t>
            </a:r>
          </a:p>
          <a:p>
            <a:r>
              <a:rPr lang="en-US" sz="1400" dirty="0">
                <a:latin typeface="Cambria" pitchFamily="18" charset="0"/>
                <a:ea typeface="Cambria" pitchFamily="18" charset="0"/>
              </a:rPr>
              <a:t>20. Anecdotes Recording and compiling into student annual report</a:t>
            </a:r>
          </a:p>
          <a:p>
            <a:r>
              <a:rPr lang="en-US" sz="1400" dirty="0">
                <a:latin typeface="Cambria" pitchFamily="18" charset="0"/>
                <a:ea typeface="Cambria" pitchFamily="18" charset="0"/>
              </a:rPr>
              <a:t>21. Choice of Payment Gateways for parents to fees payment</a:t>
            </a:r>
          </a:p>
          <a:p>
            <a:r>
              <a:rPr lang="en-US" sz="1400" dirty="0">
                <a:latin typeface="Cambria" pitchFamily="18" charset="0"/>
                <a:ea typeface="Cambria" pitchFamily="18" charset="0"/>
              </a:rPr>
              <a:t>22. loT, GPS, RFID cards deployed in school </a:t>
            </a:r>
          </a:p>
        </p:txBody>
      </p:sp>
    </p:spTree>
    <p:extLst>
      <p:ext uri="{BB962C8B-B14F-4D97-AF65-F5344CB8AC3E}">
        <p14:creationId xmlns:p14="http://schemas.microsoft.com/office/powerpoint/2010/main" val="2797276398"/>
      </p:ext>
    </p:extLst>
  </p:cSld>
  <p:clrMapOvr>
    <a:overrideClrMapping bg1="lt1" tx1="dk1" bg2="lt2" tx2="dk2" accent1="accent1" accent2="accent2" accent3="accent3" accent4="accent4" accent5="accent5" accent6="accent6" hlink="hlink" folHlink="folHlink"/>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382000" cy="893045"/>
          </a:xfrm>
          <a:solidFill>
            <a:schemeClr val="accent5">
              <a:lumMod val="75000"/>
            </a:schemeClr>
          </a:solidFill>
        </p:spPr>
        <p:txBody>
          <a:bodyPr vert="horz" lIns="91440" tIns="45720" rIns="91440" bIns="45720" rtlCol="0" anchor="ctr">
            <a:normAutofit/>
          </a:bodyPr>
          <a:lstStyle/>
          <a:p>
            <a:pPr algn="just"/>
            <a:r>
              <a:rPr lang="en-IN" sz="3600" b="1" dirty="0">
                <a:solidFill>
                  <a:schemeClr val="bg1"/>
                </a:solidFill>
                <a:latin typeface="Cambria" panose="02040503050406030204" pitchFamily="18" charset="0"/>
              </a:rPr>
              <a:t>Easy Fee</a:t>
            </a:r>
          </a:p>
        </p:txBody>
      </p:sp>
      <p:sp>
        <p:nvSpPr>
          <p:cNvPr id="3" name="Content Placeholder 2"/>
          <p:cNvSpPr>
            <a:spLocks noGrp="1"/>
          </p:cNvSpPr>
          <p:nvPr>
            <p:ph idx="1"/>
          </p:nvPr>
        </p:nvSpPr>
        <p:spPr>
          <a:xfrm>
            <a:off x="0" y="1219200"/>
            <a:ext cx="6248400" cy="1406748"/>
          </a:xfrm>
        </p:spPr>
        <p:txBody>
          <a:bodyPr>
            <a:normAutofit fontScale="92500" lnSpcReduction="20000"/>
          </a:bodyPr>
          <a:lstStyle/>
          <a:p>
            <a:pPr marL="0" indent="0">
              <a:buNone/>
            </a:pPr>
            <a:r>
              <a:rPr lang="en-US" sz="1900" b="1" dirty="0">
                <a:solidFill>
                  <a:schemeClr val="accent1">
                    <a:lumMod val="75000"/>
                  </a:schemeClr>
                </a:solidFill>
                <a:latin typeface="Cambria" pitchFamily="18" charset="0"/>
                <a:ea typeface="Cambria" pitchFamily="18" charset="0"/>
              </a:rPr>
              <a:t>Ways to Increase fee collection, with our easy fee solution you can</a:t>
            </a:r>
          </a:p>
          <a:p>
            <a:r>
              <a:rPr lang="en-US" sz="1700" dirty="0">
                <a:latin typeface="Cambria" pitchFamily="18" charset="0"/>
                <a:ea typeface="Cambria" pitchFamily="18" charset="0"/>
              </a:rPr>
              <a:t> Make your fee demand available on all apps</a:t>
            </a:r>
          </a:p>
          <a:p>
            <a:r>
              <a:rPr lang="en-US" sz="1700" dirty="0">
                <a:latin typeface="Cambria" pitchFamily="18" charset="0"/>
                <a:ea typeface="Cambria" pitchFamily="18" charset="0"/>
              </a:rPr>
              <a:t> Empower parents with the choice of payment instruments</a:t>
            </a:r>
          </a:p>
          <a:p>
            <a:r>
              <a:rPr lang="en-US" sz="1700" dirty="0">
                <a:latin typeface="Cambria" pitchFamily="18" charset="0"/>
                <a:ea typeface="Cambria" pitchFamily="18" charset="0"/>
              </a:rPr>
              <a:t> Empower parents to pay fees at low flat rates</a:t>
            </a:r>
          </a:p>
        </p:txBody>
      </p:sp>
      <p:sp>
        <p:nvSpPr>
          <p:cNvPr id="8" name="Slide Number Placeholder 7">
            <a:extLst>
              <a:ext uri="{FF2B5EF4-FFF2-40B4-BE49-F238E27FC236}">
                <a16:creationId xmlns:a16="http://schemas.microsoft.com/office/drawing/2014/main" id="{F87AC105-9C6C-2B4A-8842-B2576D8A5A2B}"/>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85</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588094" y="84065"/>
            <a:ext cx="1673125" cy="763928"/>
          </a:xfrm>
          <a:prstGeom prst="rect">
            <a:avLst/>
          </a:prstGeom>
          <a:solidFill>
            <a:srgbClr val="99E8FF"/>
          </a:solidFill>
          <a:effectLst>
            <a:softEdge rad="0"/>
          </a:effectLst>
        </p:spPr>
        <p:txBody>
          <a:bodyPr vert="horz" lIns="91440" tIns="45720" rIns="91440" bIns="45720" rtlCol="0" anchor="ctr">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VI</a:t>
            </a:r>
          </a:p>
        </p:txBody>
      </p:sp>
      <p:pic>
        <p:nvPicPr>
          <p:cNvPr id="307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2881326"/>
            <a:ext cx="3689222" cy="344327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0600" y="2362200"/>
            <a:ext cx="3884679" cy="4012777"/>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51061414"/>
      </p:ext>
    </p:extLst>
  </p:cSld>
  <p:clrMapOvr>
    <a:overrideClrMapping bg1="lt1" tx1="dk1" bg2="lt2" tx2="dk2" accent1="accent1" accent2="accent2" accent3="accent3" accent4="accent4" accent5="accent5" accent6="accent6" hlink="hlink" folHlink="folHlink"/>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305345" cy="848370"/>
          </a:xfrm>
          <a:solidFill>
            <a:schemeClr val="accent5">
              <a:lumMod val="75000"/>
            </a:schemeClr>
          </a:solidFill>
        </p:spPr>
        <p:txBody>
          <a:bodyPr vert="horz" lIns="91440" tIns="45720" rIns="91440" bIns="45720" rtlCol="0" anchor="ctr">
            <a:normAutofit/>
          </a:bodyPr>
          <a:lstStyle/>
          <a:p>
            <a:pPr algn="just"/>
            <a:r>
              <a:rPr lang="en-IN" sz="3600" b="1" dirty="0">
                <a:solidFill>
                  <a:schemeClr val="bg1"/>
                </a:solidFill>
                <a:latin typeface="Cambria" panose="02040503050406030204" pitchFamily="18" charset="0"/>
              </a:rPr>
              <a:t>Homework</a:t>
            </a:r>
          </a:p>
        </p:txBody>
      </p:sp>
      <p:sp>
        <p:nvSpPr>
          <p:cNvPr id="3" name="Content Placeholder 2"/>
          <p:cNvSpPr>
            <a:spLocks noGrp="1"/>
          </p:cNvSpPr>
          <p:nvPr>
            <p:ph idx="1"/>
          </p:nvPr>
        </p:nvSpPr>
        <p:spPr>
          <a:xfrm>
            <a:off x="381000" y="1295400"/>
            <a:ext cx="3886200" cy="5562600"/>
          </a:xfrm>
        </p:spPr>
        <p:txBody>
          <a:bodyPr>
            <a:normAutofit fontScale="92500" lnSpcReduction="10000"/>
          </a:bodyPr>
          <a:lstStyle/>
          <a:p>
            <a:pPr marL="0" indent="0">
              <a:buNone/>
            </a:pPr>
            <a:r>
              <a:rPr lang="en-US" sz="2000" b="1" dirty="0">
                <a:solidFill>
                  <a:schemeClr val="accent1">
                    <a:lumMod val="75000"/>
                  </a:schemeClr>
                </a:solidFill>
                <a:latin typeface="Cambria" pitchFamily="18" charset="0"/>
                <a:ea typeface="Cambria" pitchFamily="18" charset="0"/>
              </a:rPr>
              <a:t>Superior Homework Module</a:t>
            </a:r>
          </a:p>
          <a:p>
            <a:r>
              <a:rPr lang="en-US" sz="1700" dirty="0">
                <a:latin typeface="Cambria" pitchFamily="18" charset="0"/>
                <a:ea typeface="Cambria" pitchFamily="18" charset="0"/>
              </a:rPr>
              <a:t>Easy, Intuitive, and Richer homework tab with subject wise chapter wise selection features along with submit by date filters and sorting features</a:t>
            </a:r>
          </a:p>
          <a:p>
            <a:r>
              <a:rPr lang="en-US" sz="1700" dirty="0">
                <a:latin typeface="Cambria" pitchFamily="18" charset="0"/>
                <a:ea typeface="Cambria" pitchFamily="18" charset="0"/>
              </a:rPr>
              <a:t>Ability to close loop the feedback on the homework by updating of homework submission status in an efficient quick manner</a:t>
            </a:r>
          </a:p>
          <a:p>
            <a:pPr marL="0" indent="0">
              <a:buNone/>
            </a:pPr>
            <a:r>
              <a:rPr lang="en-US" sz="2000" b="1" dirty="0">
                <a:solidFill>
                  <a:schemeClr val="accent1">
                    <a:lumMod val="75000"/>
                  </a:schemeClr>
                </a:solidFill>
                <a:latin typeface="Cambria" pitchFamily="18" charset="0"/>
                <a:ea typeface="Cambria" pitchFamily="18" charset="0"/>
              </a:rPr>
              <a:t>ECA &amp; Homework &amp; Reports</a:t>
            </a:r>
          </a:p>
          <a:p>
            <a:pPr marL="0" indent="0">
              <a:buNone/>
            </a:pPr>
            <a:r>
              <a:rPr lang="en-US" sz="1800" b="1" dirty="0">
                <a:solidFill>
                  <a:schemeClr val="accent1">
                    <a:lumMod val="75000"/>
                  </a:schemeClr>
                </a:solidFill>
                <a:latin typeface="Cambria" pitchFamily="18" charset="0"/>
                <a:ea typeface="Cambria" pitchFamily="18" charset="0"/>
              </a:rPr>
              <a:t>Extra Curricular Module</a:t>
            </a:r>
          </a:p>
          <a:p>
            <a:r>
              <a:rPr lang="en-US" sz="1700" dirty="0">
                <a:latin typeface="Cambria" pitchFamily="18" charset="0"/>
                <a:ea typeface="Cambria" pitchFamily="18" charset="0"/>
              </a:rPr>
              <a:t>Extra Curricular activity Module has a feature that lets parent see the list of activities scheduled</a:t>
            </a:r>
          </a:p>
          <a:p>
            <a:r>
              <a:rPr lang="en-US" sz="1700" dirty="0">
                <a:latin typeface="Cambria" pitchFamily="18" charset="0"/>
                <a:ea typeface="Cambria" pitchFamily="18" charset="0"/>
              </a:rPr>
              <a:t>ECA can be assigned at a class &amp; section level also allowing them the ability to nominate their ward to any event</a:t>
            </a:r>
          </a:p>
          <a:p>
            <a:pPr marL="0" indent="0">
              <a:buNone/>
            </a:pPr>
            <a:r>
              <a:rPr lang="en-US" sz="1800" b="1" dirty="0">
                <a:solidFill>
                  <a:schemeClr val="accent1">
                    <a:lumMod val="75000"/>
                  </a:schemeClr>
                </a:solidFill>
                <a:latin typeface="Cambria" pitchFamily="18" charset="0"/>
                <a:ea typeface="Cambria" pitchFamily="18" charset="0"/>
              </a:rPr>
              <a:t>Birthday</a:t>
            </a:r>
            <a:r>
              <a:rPr lang="en-US" sz="1800" b="1" dirty="0">
                <a:latin typeface="Cambria" pitchFamily="18" charset="0"/>
                <a:ea typeface="Cambria" pitchFamily="18" charset="0"/>
              </a:rPr>
              <a:t> </a:t>
            </a:r>
            <a:r>
              <a:rPr lang="en-US" sz="1800" b="1" dirty="0">
                <a:solidFill>
                  <a:schemeClr val="accent1">
                    <a:lumMod val="75000"/>
                  </a:schemeClr>
                </a:solidFill>
                <a:latin typeface="Cambria" pitchFamily="18" charset="0"/>
                <a:ea typeface="Cambria" pitchFamily="18" charset="0"/>
              </a:rPr>
              <a:t>Notifications</a:t>
            </a:r>
          </a:p>
          <a:p>
            <a:r>
              <a:rPr lang="en-US" sz="1700" dirty="0">
                <a:latin typeface="Cambria" pitchFamily="18" charset="0"/>
                <a:ea typeface="Cambria" pitchFamily="18" charset="0"/>
              </a:rPr>
              <a:t>Automatic customized, addressed by their names Birthday &amp; anniversary messages to Students &amp; Teachers respectively</a:t>
            </a:r>
          </a:p>
          <a:p>
            <a:endParaRPr lang="en-US" sz="1600" dirty="0">
              <a:latin typeface="Cambria" pitchFamily="18" charset="0"/>
              <a:ea typeface="Cambria" pitchFamily="18" charset="0"/>
            </a:endParaRPr>
          </a:p>
        </p:txBody>
      </p:sp>
      <p:sp>
        <p:nvSpPr>
          <p:cNvPr id="7" name="Slide Number Placeholder 6">
            <a:extLst>
              <a:ext uri="{FF2B5EF4-FFF2-40B4-BE49-F238E27FC236}">
                <a16:creationId xmlns:a16="http://schemas.microsoft.com/office/drawing/2014/main" id="{5599E0B7-326C-7D46-9837-E8EF20EC8B5A}"/>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86</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458405" y="84413"/>
            <a:ext cx="1745569" cy="688429"/>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VI</a:t>
            </a:r>
          </a:p>
        </p:txBody>
      </p:sp>
      <p:pic>
        <p:nvPicPr>
          <p:cNvPr id="10" name="Picture 2" descr="image_not_f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5055" y="1143000"/>
            <a:ext cx="2793774" cy="32004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9755" y="4453783"/>
            <a:ext cx="3797300" cy="1981200"/>
          </a:xfrm>
          <a:prstGeom prst="rect">
            <a:avLst/>
          </a:prstGeom>
        </p:spPr>
      </p:pic>
    </p:spTree>
    <p:extLst>
      <p:ext uri="{BB962C8B-B14F-4D97-AF65-F5344CB8AC3E}">
        <p14:creationId xmlns:p14="http://schemas.microsoft.com/office/powerpoint/2010/main" val="2118194979"/>
      </p:ext>
    </p:extLst>
  </p:cSld>
  <p:clrMapOvr>
    <a:overrideClrMapping bg1="lt1" tx1="dk1" bg2="lt2" tx2="dk2" accent1="accent1" accent2="accent2" accent3="accent3" accent4="accent4" accent5="accent5" accent6="accent6" hlink="hlink" folHlink="folHlink"/>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229600" cy="914400"/>
          </a:xfrm>
          <a:solidFill>
            <a:schemeClr val="accent5">
              <a:lumMod val="75000"/>
            </a:schemeClr>
          </a:solidFill>
        </p:spPr>
        <p:txBody>
          <a:bodyPr vert="horz" lIns="91440" tIns="45720" rIns="91440" bIns="45720" rtlCol="0" anchor="ctr">
            <a:normAutofit/>
          </a:bodyPr>
          <a:lstStyle/>
          <a:p>
            <a:pPr algn="just"/>
            <a:r>
              <a:rPr lang="en-IN" sz="3600" b="1" dirty="0">
                <a:solidFill>
                  <a:schemeClr val="bg1"/>
                </a:solidFill>
                <a:latin typeface="Cambria" panose="02040503050406030204" pitchFamily="18" charset="0"/>
              </a:rPr>
              <a:t>Intelligent SMS</a:t>
            </a:r>
          </a:p>
        </p:txBody>
      </p:sp>
      <p:sp>
        <p:nvSpPr>
          <p:cNvPr id="3" name="Content Placeholder 2"/>
          <p:cNvSpPr>
            <a:spLocks noGrp="1"/>
          </p:cNvSpPr>
          <p:nvPr>
            <p:ph idx="1"/>
          </p:nvPr>
        </p:nvSpPr>
        <p:spPr>
          <a:xfrm>
            <a:off x="95250" y="1825625"/>
            <a:ext cx="4857750" cy="3660775"/>
          </a:xfrm>
        </p:spPr>
        <p:txBody>
          <a:bodyPr>
            <a:normAutofit lnSpcReduction="10000"/>
          </a:bodyPr>
          <a:lstStyle/>
          <a:p>
            <a:pPr marL="0" indent="0">
              <a:buNone/>
            </a:pPr>
            <a:r>
              <a:rPr lang="en-US" sz="1800" dirty="0">
                <a:solidFill>
                  <a:schemeClr val="accent1">
                    <a:lumMod val="75000"/>
                  </a:schemeClr>
                </a:solidFill>
                <a:latin typeface="Cambria" pitchFamily="18" charset="0"/>
                <a:ea typeface="Cambria" pitchFamily="18" charset="0"/>
              </a:rPr>
              <a:t>There are numerous compelling reasons for the best school to partner with us and taste our services first hand. Some of the most promising premises to engage with us are categorized under 4 broad heads as below:</a:t>
            </a:r>
          </a:p>
          <a:p>
            <a:pPr marL="0" indent="0">
              <a:buNone/>
            </a:pPr>
            <a:r>
              <a:rPr lang="en-US" sz="1800" b="1" dirty="0">
                <a:solidFill>
                  <a:schemeClr val="accent1">
                    <a:lumMod val="75000"/>
                  </a:schemeClr>
                </a:solidFill>
                <a:latin typeface="Cambria" pitchFamily="18" charset="0"/>
                <a:ea typeface="Cambria" pitchFamily="18" charset="0"/>
              </a:rPr>
              <a:t>Notifications</a:t>
            </a:r>
          </a:p>
          <a:p>
            <a:r>
              <a:rPr lang="en-US" sz="1600" dirty="0">
                <a:latin typeface="Cambria" pitchFamily="18" charset="0"/>
                <a:ea typeface="Cambria" pitchFamily="18" charset="0"/>
              </a:rPr>
              <a:t>School can send notification to the parents on regular, important and urgent basis.</a:t>
            </a:r>
          </a:p>
          <a:p>
            <a:pPr marL="0" indent="0">
              <a:buNone/>
            </a:pPr>
            <a:r>
              <a:rPr lang="en-US" sz="1800" b="1" dirty="0">
                <a:solidFill>
                  <a:schemeClr val="accent1">
                    <a:lumMod val="75000"/>
                  </a:schemeClr>
                </a:solidFill>
                <a:latin typeface="Cambria" pitchFamily="18" charset="0"/>
                <a:ea typeface="Cambria" pitchFamily="18" charset="0"/>
              </a:rPr>
              <a:t>Reports</a:t>
            </a:r>
          </a:p>
          <a:p>
            <a:r>
              <a:rPr lang="en-US" sz="1600" dirty="0">
                <a:latin typeface="Cambria" pitchFamily="18" charset="0"/>
                <a:ea typeface="Cambria" pitchFamily="18" charset="0"/>
              </a:rPr>
              <a:t>With about over 100 reports Our Reports module &amp; reporting system is a treasure trove of information with various descriptive and analytical reports providing incisive and actionable insights to the school management. </a:t>
            </a:r>
          </a:p>
          <a:p>
            <a:endParaRPr lang="en-US" sz="1400" dirty="0">
              <a:latin typeface="Cambria" pitchFamily="18" charset="0"/>
              <a:ea typeface="Cambria" pitchFamily="18" charset="0"/>
            </a:endParaRPr>
          </a:p>
        </p:txBody>
      </p:sp>
      <p:pic>
        <p:nvPicPr>
          <p:cNvPr id="3074" name="Picture 2" descr="image_not_f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4853" y="1666194"/>
            <a:ext cx="2914650" cy="3648076"/>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0C9FEF6B-AC92-9A41-B465-6F345D68E966}"/>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87</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316036" y="76777"/>
            <a:ext cx="1837364" cy="761423"/>
          </a:xfrm>
          <a:prstGeom prst="rect">
            <a:avLst/>
          </a:prstGeom>
          <a:solidFill>
            <a:srgbClr val="99E8FF"/>
          </a:solidFill>
          <a:effectLst>
            <a:softEdge rad="0"/>
          </a:effectLst>
        </p:spPr>
        <p:txBody>
          <a:bodyPr vert="horz" lIns="91440" tIns="45720" rIns="91440" bIns="4572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2800" b="1" dirty="0">
                <a:solidFill>
                  <a:srgbClr val="4472C4">
                    <a:lumMod val="75000"/>
                  </a:srgbClr>
                </a:solidFill>
                <a:latin typeface="Cambria" panose="02040503050406030204" pitchFamily="18" charset="0"/>
              </a:rPr>
              <a:t>Section VI</a:t>
            </a:r>
          </a:p>
        </p:txBody>
      </p:sp>
    </p:spTree>
    <p:extLst>
      <p:ext uri="{BB962C8B-B14F-4D97-AF65-F5344CB8AC3E}">
        <p14:creationId xmlns:p14="http://schemas.microsoft.com/office/powerpoint/2010/main" val="1729405878"/>
      </p:ext>
    </p:extLst>
  </p:cSld>
  <p:clrMapOvr>
    <a:overrideClrMapping bg1="lt1" tx1="dk1" bg2="lt2" tx2="dk2" accent1="accent1" accent2="accent2" accent3="accent3" accent4="accent4" accent5="accent5" accent6="accent6" hlink="hlink" folHlink="folHlink"/>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 y="0"/>
            <a:ext cx="8382001" cy="911754"/>
          </a:xfrm>
          <a:solidFill>
            <a:schemeClr val="accent5">
              <a:lumMod val="75000"/>
            </a:schemeClr>
          </a:solidFill>
        </p:spPr>
        <p:txBody>
          <a:bodyPr vert="horz" lIns="91440" tIns="45720" rIns="91440" bIns="45720" rtlCol="0" anchor="ctr">
            <a:normAutofit/>
          </a:bodyPr>
          <a:lstStyle/>
          <a:p>
            <a:pPr algn="just"/>
            <a:r>
              <a:rPr lang="en-IN" sz="3600" b="1" dirty="0">
                <a:solidFill>
                  <a:schemeClr val="bg1"/>
                </a:solidFill>
                <a:latin typeface="Cambria" panose="02040503050406030204" pitchFamily="18" charset="0"/>
              </a:rPr>
              <a:t>Online Auditorium</a:t>
            </a:r>
          </a:p>
        </p:txBody>
      </p:sp>
      <p:sp>
        <p:nvSpPr>
          <p:cNvPr id="3" name="Content Placeholder 2"/>
          <p:cNvSpPr>
            <a:spLocks noGrp="1"/>
          </p:cNvSpPr>
          <p:nvPr>
            <p:ph idx="1"/>
          </p:nvPr>
        </p:nvSpPr>
        <p:spPr>
          <a:xfrm>
            <a:off x="87737" y="1761231"/>
            <a:ext cx="4104336" cy="4351338"/>
          </a:xfrm>
        </p:spPr>
        <p:txBody>
          <a:bodyPr>
            <a:normAutofit/>
          </a:bodyPr>
          <a:lstStyle/>
          <a:p>
            <a:r>
              <a:rPr lang="en-US" sz="1600" dirty="0">
                <a:latin typeface="Cambria" pitchFamily="18" charset="0"/>
                <a:ea typeface="Cambria" pitchFamily="18" charset="0"/>
              </a:rPr>
              <a:t>Our partnership with Zoom enables schools to use our Virtual Auditorium for up to 500 participants </a:t>
            </a:r>
          </a:p>
          <a:p>
            <a:r>
              <a:rPr lang="en-US" sz="1600" dirty="0">
                <a:latin typeface="Cambria" pitchFamily="18" charset="0"/>
                <a:ea typeface="Cambria" pitchFamily="18" charset="0"/>
              </a:rPr>
              <a:t>No time bar</a:t>
            </a:r>
          </a:p>
          <a:p>
            <a:r>
              <a:rPr lang="en-US" sz="1600" dirty="0">
                <a:latin typeface="Cambria" pitchFamily="18" charset="0"/>
                <a:ea typeface="Cambria" pitchFamily="18" charset="0"/>
              </a:rPr>
              <a:t>And feature to add external participants be it school alumni or PTA Meeting. </a:t>
            </a:r>
          </a:p>
          <a:p>
            <a:r>
              <a:rPr lang="en-US" sz="1600" dirty="0">
                <a:latin typeface="Cambria" pitchFamily="18" charset="0"/>
                <a:ea typeface="Cambria" pitchFamily="18" charset="0"/>
              </a:rPr>
              <a:t>What's more, the participants get an auto-notification with joining link at the start of the meeting &amp; records the attendance of each user.</a:t>
            </a:r>
          </a:p>
          <a:p>
            <a:pPr marL="0" indent="0">
              <a:buNone/>
            </a:pPr>
            <a:endParaRPr lang="en-IN" sz="1800" dirty="0">
              <a:latin typeface="Cambria" pitchFamily="18" charset="0"/>
              <a:ea typeface="Cambria" pitchFamily="18" charset="0"/>
            </a:endParaRPr>
          </a:p>
        </p:txBody>
      </p:sp>
      <p:pic>
        <p:nvPicPr>
          <p:cNvPr id="15362" name="Picture 2" descr="image_not_foun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2075" y="1793219"/>
            <a:ext cx="4762658" cy="4287362"/>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F9A0DC47-5E72-9440-99C9-218ADBE3B959}"/>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88</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458309" y="177857"/>
            <a:ext cx="1745569" cy="590323"/>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VI</a:t>
            </a:r>
          </a:p>
        </p:txBody>
      </p:sp>
    </p:spTree>
    <p:extLst>
      <p:ext uri="{BB962C8B-B14F-4D97-AF65-F5344CB8AC3E}">
        <p14:creationId xmlns:p14="http://schemas.microsoft.com/office/powerpoint/2010/main" val="57606690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0353"/>
            <a:ext cx="8382000" cy="894047"/>
          </a:xfrm>
          <a:solidFill>
            <a:schemeClr val="accent5">
              <a:lumMod val="75000"/>
            </a:schemeClr>
          </a:solidFill>
        </p:spPr>
        <p:txBody>
          <a:bodyPr vert="horz" lIns="91440" tIns="45720" rIns="91440" bIns="45720" rtlCol="0" anchor="ctr">
            <a:normAutofit/>
          </a:bodyPr>
          <a:lstStyle/>
          <a:p>
            <a:pPr algn="just"/>
            <a:r>
              <a:rPr lang="en-IN" sz="3600" b="1" dirty="0">
                <a:solidFill>
                  <a:schemeClr val="bg1"/>
                </a:solidFill>
                <a:latin typeface="Cambria" panose="02040503050406030204" pitchFamily="18" charset="0"/>
              </a:rPr>
              <a:t>Zero-Code Report Cards</a:t>
            </a:r>
          </a:p>
        </p:txBody>
      </p:sp>
      <p:sp>
        <p:nvSpPr>
          <p:cNvPr id="3" name="Content Placeholder 2"/>
          <p:cNvSpPr>
            <a:spLocks noGrp="1"/>
          </p:cNvSpPr>
          <p:nvPr>
            <p:ph idx="1"/>
          </p:nvPr>
        </p:nvSpPr>
        <p:spPr>
          <a:xfrm>
            <a:off x="87738" y="1825625"/>
            <a:ext cx="4471384" cy="2441575"/>
          </a:xfrm>
        </p:spPr>
        <p:txBody>
          <a:bodyPr>
            <a:normAutofit/>
          </a:bodyPr>
          <a:lstStyle/>
          <a:p>
            <a:r>
              <a:rPr lang="en-US" sz="1600" dirty="0">
                <a:latin typeface="Cambria" pitchFamily="18" charset="0"/>
                <a:ea typeface="Cambria" pitchFamily="18" charset="0"/>
              </a:rPr>
              <a:t>Amazing new feature that empowers the teacher to design report cards with simple drag &amp; drop. </a:t>
            </a:r>
          </a:p>
          <a:p>
            <a:r>
              <a:rPr lang="en-US" sz="1600" dirty="0">
                <a:latin typeface="Cambria" pitchFamily="18" charset="0"/>
                <a:ea typeface="Cambria" pitchFamily="18" charset="0"/>
              </a:rPr>
              <a:t>Teachers can do as many iterations effortlessly to arrive at their perfect Report card, that too without the IT developers. </a:t>
            </a:r>
          </a:p>
          <a:p>
            <a:r>
              <a:rPr lang="en-US" sz="1600" dirty="0">
                <a:latin typeface="Cambria" pitchFamily="18" charset="0"/>
                <a:ea typeface="Cambria" pitchFamily="18" charset="0"/>
              </a:rPr>
              <a:t>It's a truly liberating experience!</a:t>
            </a:r>
          </a:p>
        </p:txBody>
      </p:sp>
      <p:pic>
        <p:nvPicPr>
          <p:cNvPr id="16386" name="Picture 2" descr="image_not_f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448251">
            <a:off x="5048326" y="1588848"/>
            <a:ext cx="3689798" cy="3550643"/>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65F97A9E-292F-044F-B884-93999F0FB096}"/>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89</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458275" y="149316"/>
            <a:ext cx="1745569" cy="590323"/>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VI</a:t>
            </a:r>
          </a:p>
        </p:txBody>
      </p:sp>
    </p:spTree>
    <p:extLst>
      <p:ext uri="{BB962C8B-B14F-4D97-AF65-F5344CB8AC3E}">
        <p14:creationId xmlns:p14="http://schemas.microsoft.com/office/powerpoint/2010/main" val="7983010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382000" cy="858593"/>
          </a:xfrm>
          <a:solidFill>
            <a:schemeClr val="accent5">
              <a:lumMod val="75000"/>
            </a:schemeClr>
          </a:solidFill>
        </p:spPr>
        <p:txBody>
          <a:bodyPr vert="horz" lIns="91440" tIns="45720" rIns="91440" bIns="45720" rtlCol="0" anchor="ctr">
            <a:normAutofit/>
          </a:bodyPr>
          <a:lstStyle/>
          <a:p>
            <a:pPr algn="just"/>
            <a:r>
              <a:rPr lang="en-IN" sz="3200" b="1" dirty="0">
                <a:solidFill>
                  <a:schemeClr val="bg1"/>
                </a:solidFill>
                <a:latin typeface="Cambria" panose="02040503050406030204" pitchFamily="18" charset="0"/>
              </a:rPr>
              <a:t>Extra-Curricular Activity</a:t>
            </a:r>
          </a:p>
        </p:txBody>
      </p:sp>
      <p:sp>
        <p:nvSpPr>
          <p:cNvPr id="3" name="Content Placeholder 2"/>
          <p:cNvSpPr>
            <a:spLocks noGrp="1"/>
          </p:cNvSpPr>
          <p:nvPr>
            <p:ph idx="1"/>
          </p:nvPr>
        </p:nvSpPr>
        <p:spPr>
          <a:xfrm>
            <a:off x="87738" y="1825625"/>
            <a:ext cx="4027062" cy="4351338"/>
          </a:xfrm>
        </p:spPr>
        <p:txBody>
          <a:bodyPr>
            <a:normAutofit/>
          </a:bodyPr>
          <a:lstStyle/>
          <a:p>
            <a:r>
              <a:rPr lang="en-US" sz="1600" dirty="0">
                <a:latin typeface="Cambria" pitchFamily="18" charset="0"/>
                <a:ea typeface="Cambria" pitchFamily="18" charset="0"/>
              </a:rPr>
              <a:t>It's genuinely empowering when the parents can not only see a list of ECA but also nominate their child for them. </a:t>
            </a:r>
          </a:p>
          <a:p>
            <a:r>
              <a:rPr lang="en-US" sz="1600" dirty="0">
                <a:latin typeface="Cambria" pitchFamily="18" charset="0"/>
                <a:ea typeface="Cambria" pitchFamily="18" charset="0"/>
              </a:rPr>
              <a:t>Of course, the school reserves the right to accept the nomination.</a:t>
            </a:r>
          </a:p>
        </p:txBody>
      </p:sp>
      <p:sp>
        <p:nvSpPr>
          <p:cNvPr id="7" name="Slide Number Placeholder 6">
            <a:extLst>
              <a:ext uri="{FF2B5EF4-FFF2-40B4-BE49-F238E27FC236}">
                <a16:creationId xmlns:a16="http://schemas.microsoft.com/office/drawing/2014/main" id="{65F97A9E-292F-044F-B884-93999F0FB096}"/>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90</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458275" y="149316"/>
            <a:ext cx="1745569" cy="590323"/>
          </a:xfrm>
          <a:prstGeom prst="rect">
            <a:avLst/>
          </a:prstGeom>
          <a:solidFill>
            <a:srgbClr val="99E8FF"/>
          </a:solidFill>
          <a:effectLst>
            <a:softEdge rad="0"/>
          </a:effectLst>
        </p:spPr>
        <p:txBody>
          <a:bodyPr vert="horz" lIns="91440" tIns="45720" rIns="91440" bIns="45720" rtlCol="0" anchor="ctr">
            <a:normAutofit fontScale="5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VI</a:t>
            </a:r>
          </a:p>
        </p:txBody>
      </p:sp>
      <p:pic>
        <p:nvPicPr>
          <p:cNvPr id="2050" name="Picture 2" descr="image_not_foun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1000" y="1828799"/>
            <a:ext cx="4533900" cy="2758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95196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315702" cy="990600"/>
          </a:xfrm>
          <a:solidFill>
            <a:schemeClr val="accent5">
              <a:lumMod val="75000"/>
            </a:schemeClr>
          </a:solidFill>
        </p:spPr>
        <p:txBody>
          <a:bodyPr vert="horz" lIns="91440" tIns="45720" rIns="91440" bIns="45720" rtlCol="0" anchor="ctr">
            <a:noAutofit/>
          </a:bodyPr>
          <a:lstStyle/>
          <a:p>
            <a:r>
              <a:rPr lang="en-US" sz="2400" b="1" dirty="0">
                <a:solidFill>
                  <a:schemeClr val="bg1"/>
                </a:solidFill>
                <a:latin typeface="Cambria" pitchFamily="18" charset="0"/>
                <a:ea typeface="Cambria" pitchFamily="18" charset="0"/>
              </a:rPr>
              <a:t>Report cards &amp; Result Analysis </a:t>
            </a:r>
            <a:br>
              <a:rPr lang="en-US" sz="2400" b="1" dirty="0">
                <a:solidFill>
                  <a:schemeClr val="bg1"/>
                </a:solidFill>
                <a:latin typeface="Cambria" pitchFamily="18" charset="0"/>
                <a:ea typeface="Cambria" pitchFamily="18" charset="0"/>
              </a:rPr>
            </a:br>
            <a:r>
              <a:rPr lang="en-US" sz="2400" b="1" dirty="0">
                <a:solidFill>
                  <a:schemeClr val="bg1"/>
                </a:solidFill>
                <a:latin typeface="Cambria" pitchFamily="18" charset="0"/>
                <a:ea typeface="Cambria" pitchFamily="18" charset="0"/>
              </a:rPr>
              <a:t>All-Round Performance Report(1/2)</a:t>
            </a:r>
            <a:endParaRPr lang="en-IN" sz="2400" b="1" dirty="0">
              <a:solidFill>
                <a:schemeClr val="bg1"/>
              </a:solidFill>
              <a:latin typeface="Cambria" panose="02040503050406030204" pitchFamily="18" charset="0"/>
              <a:ea typeface="Cambria" pitchFamily="18" charset="0"/>
            </a:endParaRPr>
          </a:p>
        </p:txBody>
      </p:sp>
      <p:sp>
        <p:nvSpPr>
          <p:cNvPr id="3" name="Content Placeholder 2"/>
          <p:cNvSpPr>
            <a:spLocks noGrp="1"/>
          </p:cNvSpPr>
          <p:nvPr>
            <p:ph idx="1"/>
          </p:nvPr>
        </p:nvSpPr>
        <p:spPr>
          <a:xfrm>
            <a:off x="87737" y="1524001"/>
            <a:ext cx="4027063" cy="4419599"/>
          </a:xfrm>
        </p:spPr>
        <p:txBody>
          <a:bodyPr>
            <a:normAutofit/>
          </a:bodyPr>
          <a:lstStyle/>
          <a:p>
            <a:pPr marL="0" indent="0">
              <a:buNone/>
            </a:pPr>
            <a:r>
              <a:rPr lang="en-US" sz="1800" b="1" dirty="0"/>
              <a:t> </a:t>
            </a:r>
            <a:r>
              <a:rPr lang="en-US" sz="1800" b="1" dirty="0">
                <a:solidFill>
                  <a:schemeClr val="accent1">
                    <a:lumMod val="75000"/>
                  </a:schemeClr>
                </a:solidFill>
                <a:latin typeface="Cambria" pitchFamily="18" charset="0"/>
                <a:ea typeface="Cambria" pitchFamily="18" charset="0"/>
              </a:rPr>
              <a:t>Student All Round Report</a:t>
            </a:r>
          </a:p>
          <a:p>
            <a:r>
              <a:rPr lang="en-US" sz="1600" dirty="0">
                <a:latin typeface="Cambria" pitchFamily="18" charset="0"/>
                <a:ea typeface="Cambria" pitchFamily="18" charset="0"/>
              </a:rPr>
              <a:t>Going beyond academics, this report captures the overall personality of a student by including Extra curricular activity participation and other co-scholastic areas like sports.</a:t>
            </a:r>
          </a:p>
          <a:p>
            <a:pPr marL="0" indent="0">
              <a:buNone/>
            </a:pPr>
            <a:endParaRPr lang="en-US" sz="2000" b="1" dirty="0">
              <a:solidFill>
                <a:schemeClr val="accent1">
                  <a:lumMod val="75000"/>
                </a:schemeClr>
              </a:solidFill>
              <a:latin typeface="Cambria" pitchFamily="18" charset="0"/>
              <a:ea typeface="Cambria" pitchFamily="18" charset="0"/>
            </a:endParaRPr>
          </a:p>
          <a:p>
            <a:pPr marL="0" indent="0">
              <a:buNone/>
            </a:pPr>
            <a:r>
              <a:rPr lang="en-US" sz="1800" b="1" dirty="0">
                <a:solidFill>
                  <a:schemeClr val="accent1">
                    <a:lumMod val="75000"/>
                  </a:schemeClr>
                </a:solidFill>
                <a:latin typeface="Cambria" pitchFamily="18" charset="0"/>
                <a:ea typeface="Cambria" pitchFamily="18" charset="0"/>
              </a:rPr>
              <a:t>Report card</a:t>
            </a:r>
          </a:p>
          <a:p>
            <a:r>
              <a:rPr lang="en-US" sz="1600" dirty="0">
                <a:latin typeface="Cambria" pitchFamily="18" charset="0"/>
                <a:ea typeface="Cambria" pitchFamily="18" charset="0"/>
              </a:rPr>
              <a:t>Get Ready to Print files for Report Card - automatically for CBSE or any other board as per your requirements</a:t>
            </a:r>
          </a:p>
          <a:p>
            <a:r>
              <a:rPr lang="en-US" sz="1600" dirty="0">
                <a:latin typeface="Cambria" pitchFamily="18" charset="0"/>
                <a:ea typeface="Cambria" pitchFamily="18" charset="0"/>
              </a:rPr>
              <a:t>Ability to take your 'Detailed Report Card' online through our technically superior Coding team to deliver automated Report cards as per CBSE specifications</a:t>
            </a:r>
          </a:p>
          <a:p>
            <a:endParaRPr lang="en-US" sz="1600" dirty="0">
              <a:latin typeface="Cambria" pitchFamily="18" charset="0"/>
              <a:ea typeface="Cambria" pitchFamily="18" charset="0"/>
            </a:endParaRPr>
          </a:p>
        </p:txBody>
      </p:sp>
      <p:sp>
        <p:nvSpPr>
          <p:cNvPr id="7" name="Slide Number Placeholder 6">
            <a:extLst>
              <a:ext uri="{FF2B5EF4-FFF2-40B4-BE49-F238E27FC236}">
                <a16:creationId xmlns:a16="http://schemas.microsoft.com/office/drawing/2014/main" id="{65F97A9E-292F-044F-B884-93999F0FB096}"/>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91</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400800" y="134413"/>
            <a:ext cx="1745569" cy="725604"/>
          </a:xfrm>
          <a:prstGeom prst="rect">
            <a:avLst/>
          </a:prstGeom>
          <a:solidFill>
            <a:srgbClr val="99E8FF"/>
          </a:solidFill>
          <a:effectLst>
            <a:softEdge rad="0"/>
          </a:effectLst>
        </p:spPr>
        <p:txBody>
          <a:bodyPr vert="horz" lIns="91440" tIns="45720" rIns="91440" bIns="45720" rtlCol="0" anchor="ctr">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VI</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1278" y="4191000"/>
            <a:ext cx="4114801" cy="2266122"/>
          </a:xfrm>
          <a:prstGeom prst="rect">
            <a:avLst/>
          </a:prstGeom>
        </p:spPr>
      </p:pic>
      <p:pic>
        <p:nvPicPr>
          <p:cNvPr id="5122" name="Picture 2" descr="image_not_fou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2244" y="1371599"/>
            <a:ext cx="4295775" cy="2752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388780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637" y="10197"/>
            <a:ext cx="8458200" cy="990600"/>
          </a:xfrm>
          <a:solidFill>
            <a:schemeClr val="accent5">
              <a:lumMod val="75000"/>
            </a:schemeClr>
          </a:solidFill>
        </p:spPr>
        <p:txBody>
          <a:bodyPr vert="horz" lIns="91440" tIns="45720" rIns="91440" bIns="45720" rtlCol="0" anchor="ctr">
            <a:normAutofit/>
          </a:bodyPr>
          <a:lstStyle/>
          <a:p>
            <a:r>
              <a:rPr lang="en-IN" sz="2400" b="1" dirty="0">
                <a:solidFill>
                  <a:schemeClr val="bg1"/>
                </a:solidFill>
                <a:latin typeface="Cambria" panose="02040503050406030204" pitchFamily="18" charset="0"/>
              </a:rPr>
              <a:t>Report cards &amp; Result Analysis All Round</a:t>
            </a:r>
            <a:br>
              <a:rPr lang="en-IN" sz="2400" b="1" dirty="0">
                <a:solidFill>
                  <a:schemeClr val="bg1"/>
                </a:solidFill>
                <a:latin typeface="Cambria" panose="02040503050406030204" pitchFamily="18" charset="0"/>
              </a:rPr>
            </a:br>
            <a:r>
              <a:rPr lang="en-IN" sz="2400" b="1" dirty="0">
                <a:solidFill>
                  <a:schemeClr val="bg1"/>
                </a:solidFill>
                <a:latin typeface="Cambria" panose="02040503050406030204" pitchFamily="18" charset="0"/>
              </a:rPr>
              <a:t> Performance Report(2/2)</a:t>
            </a:r>
          </a:p>
        </p:txBody>
      </p:sp>
      <p:sp>
        <p:nvSpPr>
          <p:cNvPr id="3" name="Content Placeholder 2"/>
          <p:cNvSpPr>
            <a:spLocks noGrp="1"/>
          </p:cNvSpPr>
          <p:nvPr>
            <p:ph idx="1"/>
          </p:nvPr>
        </p:nvSpPr>
        <p:spPr>
          <a:xfrm>
            <a:off x="329216" y="1447800"/>
            <a:ext cx="4471384" cy="4729163"/>
          </a:xfrm>
        </p:spPr>
        <p:txBody>
          <a:bodyPr>
            <a:normAutofit fontScale="92500" lnSpcReduction="10000"/>
          </a:bodyPr>
          <a:lstStyle/>
          <a:p>
            <a:pPr marL="0" indent="0">
              <a:buNone/>
            </a:pPr>
            <a:r>
              <a:rPr lang="en-US" sz="2600" b="1" dirty="0">
                <a:solidFill>
                  <a:schemeClr val="accent1">
                    <a:lumMod val="75000"/>
                  </a:schemeClr>
                </a:solidFill>
                <a:latin typeface="Cambria" pitchFamily="18" charset="0"/>
                <a:ea typeface="Cambria" pitchFamily="18" charset="0"/>
              </a:rPr>
              <a:t>Performance Report</a:t>
            </a:r>
          </a:p>
          <a:p>
            <a:pPr marL="0" indent="0">
              <a:buNone/>
            </a:pPr>
            <a:r>
              <a:rPr lang="en-US" sz="1900" b="1" dirty="0">
                <a:solidFill>
                  <a:schemeClr val="accent1">
                    <a:lumMod val="75000"/>
                  </a:schemeClr>
                </a:solidFill>
                <a:latin typeface="Cambria" pitchFamily="18" charset="0"/>
                <a:ea typeface="Cambria" pitchFamily="18" charset="0"/>
              </a:rPr>
              <a:t>Result analysis (in-depth)</a:t>
            </a:r>
          </a:p>
          <a:p>
            <a:r>
              <a:rPr lang="en-US" sz="1700" dirty="0">
                <a:latin typeface="Cambria" pitchFamily="18" charset="0"/>
                <a:ea typeface="Cambria" pitchFamily="18" charset="0"/>
              </a:rPr>
              <a:t>Comprehensive reports through Smart Reports* that gives a very detailed, incisive and thorough analysis</a:t>
            </a:r>
          </a:p>
          <a:p>
            <a:r>
              <a:rPr lang="en-US" sz="1700" dirty="0">
                <a:latin typeface="Cambria" pitchFamily="18" charset="0"/>
                <a:ea typeface="Cambria" pitchFamily="18" charset="0"/>
              </a:rPr>
              <a:t>Subject wise &amp; Exam wise meticulous analysis of academic performance with cross section analysis</a:t>
            </a:r>
          </a:p>
          <a:p>
            <a:pPr marL="0" indent="0">
              <a:buNone/>
            </a:pPr>
            <a:r>
              <a:rPr lang="en-US" sz="1900" b="1" dirty="0">
                <a:solidFill>
                  <a:schemeClr val="accent1">
                    <a:lumMod val="75000"/>
                  </a:schemeClr>
                </a:solidFill>
                <a:latin typeface="Cambria" pitchFamily="18" charset="0"/>
                <a:ea typeface="Cambria" pitchFamily="18" charset="0"/>
              </a:rPr>
              <a:t>PTM Dashboard Module</a:t>
            </a:r>
          </a:p>
          <a:p>
            <a:r>
              <a:rPr lang="en-US" sz="1700" dirty="0">
                <a:latin typeface="Cambria" pitchFamily="18" charset="0"/>
                <a:ea typeface="Cambria" pitchFamily="18" charset="0"/>
              </a:rPr>
              <a:t>A comprehensive presentation and display of child’s All-Round performance including academics with elaborate and vivid graphs for quick understanding of relative child performance. </a:t>
            </a:r>
          </a:p>
          <a:p>
            <a:r>
              <a:rPr lang="en-US" sz="1700" dirty="0">
                <a:latin typeface="Cambria" pitchFamily="18" charset="0"/>
                <a:ea typeface="Cambria" pitchFamily="18" charset="0"/>
              </a:rPr>
              <a:t>Also, allows a peek into student’s extra curricular, sports participation supplemented with personalized evaluation from respective class teacher.</a:t>
            </a:r>
          </a:p>
          <a:p>
            <a:endParaRPr lang="en-US" sz="1800" dirty="0">
              <a:latin typeface="Cambria" pitchFamily="18" charset="0"/>
              <a:ea typeface="Cambria" pitchFamily="18" charset="0"/>
            </a:endParaRPr>
          </a:p>
        </p:txBody>
      </p:sp>
      <p:pic>
        <p:nvPicPr>
          <p:cNvPr id="16386" name="Picture 2" descr="image_not_fou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448251">
            <a:off x="5034759" y="1908481"/>
            <a:ext cx="3689798" cy="3550643"/>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65F97A9E-292F-044F-B884-93999F0FB096}"/>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92</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6629400" y="152401"/>
            <a:ext cx="1745569" cy="706192"/>
          </a:xfrm>
          <a:prstGeom prst="rect">
            <a:avLst/>
          </a:prstGeom>
          <a:solidFill>
            <a:srgbClr val="99E8FF"/>
          </a:solidFill>
          <a:effectLst>
            <a:softEdge rad="0"/>
          </a:effectLst>
        </p:spPr>
        <p:txBody>
          <a:bodyPr vert="horz" lIns="91440" tIns="45720" rIns="91440" bIns="45720" rtlCol="0" anchor="ctr">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VI</a:t>
            </a:r>
          </a:p>
        </p:txBody>
      </p:sp>
    </p:spTree>
    <p:extLst>
      <p:ext uri="{BB962C8B-B14F-4D97-AF65-F5344CB8AC3E}">
        <p14:creationId xmlns:p14="http://schemas.microsoft.com/office/powerpoint/2010/main" val="227985457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chemeClr val="accent5">
              <a:lumMod val="75000"/>
            </a:schemeClr>
          </a:solidFill>
        </p:spPr>
        <p:txBody>
          <a:bodyPr vert="horz" lIns="91440" tIns="45720" rIns="91440" bIns="45720" rtlCol="0" anchor="ctr">
            <a:normAutofit/>
          </a:bodyPr>
          <a:lstStyle/>
          <a:p>
            <a:r>
              <a:rPr lang="en-IN" sz="2800" b="1" dirty="0">
                <a:solidFill>
                  <a:schemeClr val="bg1"/>
                </a:solidFill>
                <a:latin typeface="Cambria" panose="02040503050406030204" pitchFamily="18" charset="0"/>
              </a:rPr>
              <a:t>AI-based proctoring Online tests for </a:t>
            </a:r>
            <a:br>
              <a:rPr lang="en-IN" sz="2800" b="1" dirty="0">
                <a:solidFill>
                  <a:schemeClr val="bg1"/>
                </a:solidFill>
                <a:latin typeface="Cambria" panose="02040503050406030204" pitchFamily="18" charset="0"/>
              </a:rPr>
            </a:br>
            <a:r>
              <a:rPr lang="en-IN" sz="2800" b="1" dirty="0">
                <a:solidFill>
                  <a:schemeClr val="bg1"/>
                </a:solidFill>
                <a:latin typeface="Cambria" panose="02040503050406030204" pitchFamily="18" charset="0"/>
              </a:rPr>
              <a:t> large volume</a:t>
            </a:r>
          </a:p>
        </p:txBody>
      </p:sp>
      <p:sp>
        <p:nvSpPr>
          <p:cNvPr id="3" name="Content Placeholder 2"/>
          <p:cNvSpPr>
            <a:spLocks noGrp="1"/>
          </p:cNvSpPr>
          <p:nvPr>
            <p:ph idx="1"/>
          </p:nvPr>
        </p:nvSpPr>
        <p:spPr>
          <a:xfrm>
            <a:off x="87738" y="1825625"/>
            <a:ext cx="4103262" cy="2822575"/>
          </a:xfrm>
        </p:spPr>
        <p:txBody>
          <a:bodyPr>
            <a:normAutofit/>
          </a:bodyPr>
          <a:lstStyle/>
          <a:p>
            <a:r>
              <a:rPr lang="en-US" sz="1600" dirty="0">
                <a:latin typeface="Cambria" pitchFamily="18" charset="0"/>
                <a:ea typeface="Cambria" pitchFamily="18" charset="0"/>
              </a:rPr>
              <a:t>The process of Manual Exam proctoring beyond 10 students becomes challenging due to the limited bandwidth of any single human engaged in the exercise. </a:t>
            </a:r>
          </a:p>
          <a:p>
            <a:r>
              <a:rPr lang="en-US" sz="1600" dirty="0">
                <a:latin typeface="Cambria" pitchFamily="18" charset="0"/>
                <a:ea typeface="Cambria" pitchFamily="18" charset="0"/>
              </a:rPr>
              <a:t>Our AI-based proctoring can allow 1000s of simultaneous test-takers to be monitored and issue alerts for violations. </a:t>
            </a:r>
          </a:p>
          <a:p>
            <a:r>
              <a:rPr lang="en-US" sz="1600" dirty="0">
                <a:latin typeface="Cambria" pitchFamily="18" charset="0"/>
                <a:ea typeface="Cambria" pitchFamily="18" charset="0"/>
              </a:rPr>
              <a:t>Our AI engine verifies the user's face and detects movements or sounds in the exam window.</a:t>
            </a:r>
          </a:p>
        </p:txBody>
      </p:sp>
      <p:sp>
        <p:nvSpPr>
          <p:cNvPr id="7" name="Slide Number Placeholder 6">
            <a:extLst>
              <a:ext uri="{FF2B5EF4-FFF2-40B4-BE49-F238E27FC236}">
                <a16:creationId xmlns:a16="http://schemas.microsoft.com/office/drawing/2014/main" id="{65F97A9E-292F-044F-B884-93999F0FB096}"/>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93</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7315200" y="132498"/>
            <a:ext cx="1745569" cy="725604"/>
          </a:xfrm>
          <a:prstGeom prst="rect">
            <a:avLst/>
          </a:prstGeom>
          <a:solidFill>
            <a:srgbClr val="99E8FF"/>
          </a:solidFill>
          <a:effectLst>
            <a:softEdge rad="0"/>
          </a:effectLst>
        </p:spPr>
        <p:txBody>
          <a:bodyPr vert="horz" lIns="91440" tIns="45720" rIns="91440" bIns="45720" rtlCol="0" anchor="ctr">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VI</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65183" y="1905000"/>
            <a:ext cx="4297817" cy="2388870"/>
          </a:xfrm>
          <a:prstGeom prst="rect">
            <a:avLst/>
          </a:prstGeom>
        </p:spPr>
      </p:pic>
    </p:spTree>
    <p:extLst>
      <p:ext uri="{BB962C8B-B14F-4D97-AF65-F5344CB8AC3E}">
        <p14:creationId xmlns:p14="http://schemas.microsoft.com/office/powerpoint/2010/main" val="323849730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chemeClr val="accent5">
              <a:lumMod val="75000"/>
            </a:schemeClr>
          </a:solidFill>
        </p:spPr>
        <p:txBody>
          <a:bodyPr vert="horz" lIns="91440" tIns="45720" rIns="91440" bIns="45720" rtlCol="0" anchor="ctr">
            <a:normAutofit/>
          </a:bodyPr>
          <a:lstStyle/>
          <a:p>
            <a:r>
              <a:rPr lang="en-IN" sz="3200" b="1" dirty="0">
                <a:solidFill>
                  <a:schemeClr val="bg1"/>
                </a:solidFill>
                <a:latin typeface="Cambria" panose="02040503050406030204" pitchFamily="18" charset="0"/>
              </a:rPr>
              <a:t>Randomized Question Paper </a:t>
            </a:r>
            <a:br>
              <a:rPr lang="en-IN" sz="3200" b="1" dirty="0">
                <a:solidFill>
                  <a:schemeClr val="bg1"/>
                </a:solidFill>
                <a:latin typeface="Cambria" panose="02040503050406030204" pitchFamily="18" charset="0"/>
              </a:rPr>
            </a:br>
            <a:r>
              <a:rPr lang="en-IN" sz="3200" b="1" dirty="0">
                <a:solidFill>
                  <a:schemeClr val="bg1"/>
                </a:solidFill>
                <a:latin typeface="Cambria" panose="02040503050406030204" pitchFamily="18" charset="0"/>
              </a:rPr>
              <a:t>Generation</a:t>
            </a:r>
          </a:p>
        </p:txBody>
      </p:sp>
      <p:sp>
        <p:nvSpPr>
          <p:cNvPr id="3" name="Content Placeholder 2"/>
          <p:cNvSpPr>
            <a:spLocks noGrp="1"/>
          </p:cNvSpPr>
          <p:nvPr>
            <p:ph idx="1"/>
          </p:nvPr>
        </p:nvSpPr>
        <p:spPr>
          <a:xfrm>
            <a:off x="152400" y="1295400"/>
            <a:ext cx="8065662" cy="1679575"/>
          </a:xfrm>
        </p:spPr>
        <p:txBody>
          <a:bodyPr>
            <a:normAutofit fontScale="92500" lnSpcReduction="10000"/>
          </a:bodyPr>
          <a:lstStyle/>
          <a:p>
            <a:r>
              <a:rPr lang="en-US" sz="1700" dirty="0">
                <a:latin typeface="Cambria" pitchFamily="18" charset="0"/>
                <a:ea typeface="Cambria" pitchFamily="18" charset="0"/>
              </a:rPr>
              <a:t>While creating randomized question sets manually for up to 4 sets of question papers have been done before, but what if we tell you that our system lets you give all 40 students in the class a unique question paper. </a:t>
            </a:r>
          </a:p>
          <a:p>
            <a:r>
              <a:rPr lang="en-US" sz="1700" dirty="0">
                <a:latin typeface="Cambria" pitchFamily="18" charset="0"/>
                <a:ea typeface="Cambria" pitchFamily="18" charset="0"/>
              </a:rPr>
              <a:t>And all the 40 sets conforming to the exact same criteria and standards that you choose.</a:t>
            </a:r>
          </a:p>
          <a:p>
            <a:pPr marL="0" indent="0">
              <a:buNone/>
            </a:pPr>
            <a:br>
              <a:rPr lang="en-US" sz="1800" dirty="0"/>
            </a:br>
            <a:endParaRPr lang="en-US" sz="1800" dirty="0">
              <a:latin typeface="Cambria" pitchFamily="18" charset="0"/>
              <a:ea typeface="Cambria" pitchFamily="18" charset="0"/>
            </a:endParaRPr>
          </a:p>
        </p:txBody>
      </p:sp>
      <p:sp>
        <p:nvSpPr>
          <p:cNvPr id="7" name="Slide Number Placeholder 6">
            <a:extLst>
              <a:ext uri="{FF2B5EF4-FFF2-40B4-BE49-F238E27FC236}">
                <a16:creationId xmlns:a16="http://schemas.microsoft.com/office/drawing/2014/main" id="{65F97A9E-292F-044F-B884-93999F0FB096}"/>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94</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7345277" y="132382"/>
            <a:ext cx="1745569" cy="725604"/>
          </a:xfrm>
          <a:prstGeom prst="rect">
            <a:avLst/>
          </a:prstGeom>
          <a:solidFill>
            <a:srgbClr val="99E8FF"/>
          </a:solidFill>
          <a:effectLst>
            <a:softEdge rad="0"/>
          </a:effectLst>
        </p:spPr>
        <p:txBody>
          <a:bodyPr vert="horz" lIns="91440" tIns="45720" rIns="91440" bIns="45720" rtlCol="0" anchor="ctr">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VI</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57798" y="3124200"/>
            <a:ext cx="6068185" cy="2895600"/>
          </a:xfrm>
          <a:prstGeom prst="rect">
            <a:avLst/>
          </a:prstGeom>
        </p:spPr>
      </p:pic>
    </p:spTree>
    <p:extLst>
      <p:ext uri="{BB962C8B-B14F-4D97-AF65-F5344CB8AC3E}">
        <p14:creationId xmlns:p14="http://schemas.microsoft.com/office/powerpoint/2010/main" val="256711840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chemeClr val="accent5">
              <a:lumMod val="75000"/>
            </a:schemeClr>
          </a:solidFill>
        </p:spPr>
        <p:txBody>
          <a:bodyPr vert="horz" lIns="91440" tIns="45720" rIns="91440" bIns="45720" rtlCol="0" anchor="ctr">
            <a:normAutofit/>
          </a:bodyPr>
          <a:lstStyle/>
          <a:p>
            <a:r>
              <a:rPr lang="en-IN" sz="2800" b="1" dirty="0">
                <a:solidFill>
                  <a:schemeClr val="bg1"/>
                </a:solidFill>
                <a:latin typeface="Cambria" panose="02040503050406030204" pitchFamily="18" charset="0"/>
              </a:rPr>
              <a:t>Online tests supporting All Question &amp; </a:t>
            </a:r>
            <a:br>
              <a:rPr lang="en-IN" sz="2800" b="1" dirty="0">
                <a:solidFill>
                  <a:schemeClr val="bg1"/>
                </a:solidFill>
                <a:latin typeface="Cambria" panose="02040503050406030204" pitchFamily="18" charset="0"/>
              </a:rPr>
            </a:br>
            <a:r>
              <a:rPr lang="en-IN" sz="2800" b="1" dirty="0">
                <a:solidFill>
                  <a:schemeClr val="bg1"/>
                </a:solidFill>
                <a:latin typeface="Cambria" panose="02040503050406030204" pitchFamily="18" charset="0"/>
              </a:rPr>
              <a:t>Answer formats</a:t>
            </a:r>
          </a:p>
        </p:txBody>
      </p:sp>
      <p:sp>
        <p:nvSpPr>
          <p:cNvPr id="3" name="Content Placeholder 2"/>
          <p:cNvSpPr>
            <a:spLocks noGrp="1"/>
          </p:cNvSpPr>
          <p:nvPr>
            <p:ph idx="1"/>
          </p:nvPr>
        </p:nvSpPr>
        <p:spPr>
          <a:xfrm>
            <a:off x="87738" y="1295401"/>
            <a:ext cx="8294262" cy="1600199"/>
          </a:xfrm>
        </p:spPr>
        <p:txBody>
          <a:bodyPr>
            <a:noAutofit/>
          </a:bodyPr>
          <a:lstStyle/>
          <a:p>
            <a:r>
              <a:rPr lang="en-US" sz="1600" dirty="0">
                <a:latin typeface="Cambria" pitchFamily="18" charset="0"/>
                <a:ea typeface="Cambria" pitchFamily="18" charset="0"/>
              </a:rPr>
              <a:t>Our systems allow users to overcome all limitations of the usual Online Test platforms. </a:t>
            </a:r>
          </a:p>
          <a:p>
            <a:r>
              <a:rPr lang="en-US" sz="1600" dirty="0">
                <a:latin typeface="Cambria" pitchFamily="18" charset="0"/>
                <a:ea typeface="Cambria" pitchFamily="18" charset="0"/>
              </a:rPr>
              <a:t>They can set Questions beyond MCQs, the question that requires written descriptive response, Special Character support questions with special Scientific or Math symbols, Questions formats of 'Match the following' or 'Fill in the blank' etc.</a:t>
            </a:r>
            <a:br>
              <a:rPr lang="en-US" sz="1600" dirty="0">
                <a:solidFill>
                  <a:schemeClr val="accent1">
                    <a:lumMod val="75000"/>
                  </a:schemeClr>
                </a:solidFill>
                <a:latin typeface="Cambria" pitchFamily="18" charset="0"/>
                <a:ea typeface="Cambria" pitchFamily="18" charset="0"/>
              </a:rPr>
            </a:br>
            <a:endParaRPr lang="en-US" sz="1600" dirty="0">
              <a:solidFill>
                <a:schemeClr val="accent1">
                  <a:lumMod val="75000"/>
                </a:schemeClr>
              </a:solidFill>
              <a:latin typeface="Cambria" pitchFamily="18" charset="0"/>
              <a:ea typeface="Cambria" pitchFamily="18" charset="0"/>
            </a:endParaRPr>
          </a:p>
        </p:txBody>
      </p:sp>
      <p:sp>
        <p:nvSpPr>
          <p:cNvPr id="7" name="Slide Number Placeholder 6">
            <a:extLst>
              <a:ext uri="{FF2B5EF4-FFF2-40B4-BE49-F238E27FC236}">
                <a16:creationId xmlns:a16="http://schemas.microsoft.com/office/drawing/2014/main" id="{65F97A9E-292F-044F-B884-93999F0FB096}"/>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95</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7318220" y="78658"/>
            <a:ext cx="1745569" cy="725604"/>
          </a:xfrm>
          <a:prstGeom prst="rect">
            <a:avLst/>
          </a:prstGeom>
          <a:solidFill>
            <a:srgbClr val="99E8FF"/>
          </a:solidFill>
          <a:effectLst>
            <a:softEdge rad="0"/>
          </a:effectLst>
        </p:spPr>
        <p:txBody>
          <a:bodyPr vert="horz" lIns="91440" tIns="45720" rIns="91440" bIns="45720" rtlCol="0" anchor="ctr">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VI</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2819400"/>
            <a:ext cx="3657600" cy="3886200"/>
          </a:xfrm>
          <a:prstGeom prst="rect">
            <a:avLst/>
          </a:prstGeom>
        </p:spPr>
      </p:pic>
      <p:sp>
        <p:nvSpPr>
          <p:cNvPr id="5" name="TextBox 4"/>
          <p:cNvSpPr txBox="1"/>
          <p:nvPr/>
        </p:nvSpPr>
        <p:spPr>
          <a:xfrm>
            <a:off x="381000" y="3810000"/>
            <a:ext cx="2438400" cy="707886"/>
          </a:xfrm>
          <a:prstGeom prst="rect">
            <a:avLst/>
          </a:prstGeom>
          <a:noFill/>
        </p:spPr>
        <p:txBody>
          <a:bodyPr wrap="square" rtlCol="0">
            <a:spAutoFit/>
          </a:bodyPr>
          <a:lstStyle/>
          <a:p>
            <a:r>
              <a:rPr lang="en-US" sz="2000" b="1" dirty="0">
                <a:solidFill>
                  <a:schemeClr val="accent1">
                    <a:lumMod val="75000"/>
                  </a:schemeClr>
                </a:solidFill>
                <a:latin typeface="Cambria" pitchFamily="18" charset="0"/>
                <a:ea typeface="Cambria" pitchFamily="18" charset="0"/>
              </a:rPr>
              <a:t>QUESTION &amp; ANSWER FORMATS</a:t>
            </a:r>
          </a:p>
        </p:txBody>
      </p:sp>
      <p:sp>
        <p:nvSpPr>
          <p:cNvPr id="6" name="Right Arrow 5"/>
          <p:cNvSpPr/>
          <p:nvPr/>
        </p:nvSpPr>
        <p:spPr>
          <a:xfrm>
            <a:off x="3124200" y="3810000"/>
            <a:ext cx="762000" cy="707886"/>
          </a:xfrm>
          <a:prstGeom prst="rightArrow">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0351463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chemeClr val="accent5">
              <a:lumMod val="75000"/>
            </a:schemeClr>
          </a:solidFill>
        </p:spPr>
        <p:txBody>
          <a:bodyPr vert="horz" lIns="91440" tIns="45720" rIns="91440" bIns="45720" rtlCol="0" anchor="ctr">
            <a:normAutofit/>
          </a:bodyPr>
          <a:lstStyle/>
          <a:p>
            <a:r>
              <a:rPr lang="en-IN" sz="3600" b="1" dirty="0">
                <a:solidFill>
                  <a:schemeClr val="bg1"/>
                </a:solidFill>
                <a:latin typeface="Cambria" panose="02040503050406030204" pitchFamily="18" charset="0"/>
              </a:rPr>
              <a:t>Custom Fees Notification</a:t>
            </a:r>
          </a:p>
        </p:txBody>
      </p:sp>
      <p:sp>
        <p:nvSpPr>
          <p:cNvPr id="3" name="Content Placeholder 2"/>
          <p:cNvSpPr>
            <a:spLocks noGrp="1"/>
          </p:cNvSpPr>
          <p:nvPr>
            <p:ph idx="1"/>
          </p:nvPr>
        </p:nvSpPr>
        <p:spPr>
          <a:xfrm>
            <a:off x="76200" y="1295400"/>
            <a:ext cx="4471384" cy="2133599"/>
          </a:xfrm>
        </p:spPr>
        <p:txBody>
          <a:bodyPr>
            <a:normAutofit lnSpcReduction="10000"/>
          </a:bodyPr>
          <a:lstStyle/>
          <a:p>
            <a:r>
              <a:rPr lang="en-US" sz="1600" dirty="0">
                <a:latin typeface="Cambria" pitchFamily="18" charset="0"/>
                <a:ea typeface="Cambria" pitchFamily="18" charset="0"/>
              </a:rPr>
              <a:t>Our system delivers personalized fees notifications that give a significantly better impact on payments. </a:t>
            </a:r>
          </a:p>
          <a:p>
            <a:r>
              <a:rPr lang="en-US" sz="1600" dirty="0">
                <a:latin typeface="Cambria" pitchFamily="18" charset="0"/>
                <a:ea typeface="Cambria" pitchFamily="18" charset="0"/>
              </a:rPr>
              <a:t>The bulk notifications are personally marked with name, invoice number, student name, amount. </a:t>
            </a:r>
          </a:p>
          <a:p>
            <a:r>
              <a:rPr lang="en-US" sz="1600" dirty="0">
                <a:latin typeface="Cambria" pitchFamily="18" charset="0"/>
                <a:ea typeface="Cambria" pitchFamily="18" charset="0"/>
              </a:rPr>
              <a:t>Every Parent gets a personalized payment link enabling payment in a single click in mail or SMS.</a:t>
            </a:r>
          </a:p>
        </p:txBody>
      </p:sp>
      <p:sp>
        <p:nvSpPr>
          <p:cNvPr id="7" name="Slide Number Placeholder 6">
            <a:extLst>
              <a:ext uri="{FF2B5EF4-FFF2-40B4-BE49-F238E27FC236}">
                <a16:creationId xmlns:a16="http://schemas.microsoft.com/office/drawing/2014/main" id="{65F97A9E-292F-044F-B884-93999F0FB096}"/>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96</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7335265" y="132498"/>
            <a:ext cx="1745569" cy="725604"/>
          </a:xfrm>
          <a:prstGeom prst="rect">
            <a:avLst/>
          </a:prstGeom>
          <a:solidFill>
            <a:srgbClr val="99E8FF"/>
          </a:solidFill>
          <a:effectLst>
            <a:softEdge rad="0"/>
          </a:effectLst>
        </p:spPr>
        <p:txBody>
          <a:bodyPr vert="horz" lIns="91440" tIns="45720" rIns="91440" bIns="45720" rtlCol="0" anchor="ctr">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VI</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52800" y="3352800"/>
            <a:ext cx="4648200" cy="3024447"/>
          </a:xfrm>
          <a:prstGeom prst="rect">
            <a:avLst/>
          </a:prstGeom>
        </p:spPr>
      </p:pic>
    </p:spTree>
    <p:extLst>
      <p:ext uri="{BB962C8B-B14F-4D97-AF65-F5344CB8AC3E}">
        <p14:creationId xmlns:p14="http://schemas.microsoft.com/office/powerpoint/2010/main" val="46565424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chemeClr val="accent5">
              <a:lumMod val="75000"/>
            </a:schemeClr>
          </a:solidFill>
        </p:spPr>
        <p:txBody>
          <a:bodyPr vert="horz" lIns="91440" tIns="45720" rIns="91440" bIns="45720" rtlCol="0" anchor="ctr">
            <a:normAutofit/>
          </a:bodyPr>
          <a:lstStyle/>
          <a:p>
            <a:r>
              <a:rPr lang="en-IN" sz="2800" b="1" dirty="0">
                <a:solidFill>
                  <a:schemeClr val="bg1"/>
                </a:solidFill>
                <a:latin typeface="Cambria" panose="02040503050406030204" pitchFamily="18" charset="0"/>
              </a:rPr>
              <a:t>Choice of Payment Gateways for </a:t>
            </a:r>
            <a:br>
              <a:rPr lang="en-IN" sz="2800" b="1" dirty="0">
                <a:solidFill>
                  <a:schemeClr val="bg1"/>
                </a:solidFill>
                <a:latin typeface="Cambria" panose="02040503050406030204" pitchFamily="18" charset="0"/>
              </a:rPr>
            </a:br>
            <a:r>
              <a:rPr lang="en-IN" sz="2800" b="1" dirty="0">
                <a:solidFill>
                  <a:schemeClr val="bg1"/>
                </a:solidFill>
                <a:latin typeface="Cambria" panose="02040503050406030204" pitchFamily="18" charset="0"/>
              </a:rPr>
              <a:t>               parents to fees payment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317205" y="2590800"/>
            <a:ext cx="4471987" cy="2515492"/>
          </a:xfrm>
        </p:spPr>
      </p:pic>
      <p:sp>
        <p:nvSpPr>
          <p:cNvPr id="7" name="Slide Number Placeholder 6">
            <a:extLst>
              <a:ext uri="{FF2B5EF4-FFF2-40B4-BE49-F238E27FC236}">
                <a16:creationId xmlns:a16="http://schemas.microsoft.com/office/drawing/2014/main" id="{65F97A9E-292F-044F-B884-93999F0FB096}"/>
              </a:ext>
            </a:extLst>
          </p:cNvPr>
          <p:cNvSpPr>
            <a:spLocks noGrp="1"/>
          </p:cNvSpPr>
          <p:nvPr>
            <p:ph type="sldNum" sz="quarter" idx="12"/>
          </p:nvPr>
        </p:nvSpPr>
        <p:spPr/>
        <p:txBody>
          <a:bodyPr/>
          <a:lstStyle/>
          <a:p>
            <a:fld id="{215BC31D-B87F-497F-8278-22FE1F563FCD}" type="slidenum">
              <a:rPr lang="en-IN" smtClean="0">
                <a:solidFill>
                  <a:prstClr val="black">
                    <a:tint val="75000"/>
                  </a:prstClr>
                </a:solidFill>
              </a:rPr>
              <a:pPr/>
              <a:t>97</a:t>
            </a:fld>
            <a:endParaRPr lang="en-IN" dirty="0">
              <a:solidFill>
                <a:prstClr val="black">
                  <a:tint val="75000"/>
                </a:prstClr>
              </a:solidFill>
            </a:endParaRPr>
          </a:p>
        </p:txBody>
      </p:sp>
      <p:sp>
        <p:nvSpPr>
          <p:cNvPr id="9" name="Text Placeholder 2">
            <a:extLst>
              <a:ext uri="{FF2B5EF4-FFF2-40B4-BE49-F238E27FC236}">
                <a16:creationId xmlns:a16="http://schemas.microsoft.com/office/drawing/2014/main" id="{F6B9B832-373B-2349-A2BB-C43C5124569D}"/>
              </a:ext>
            </a:extLst>
          </p:cNvPr>
          <p:cNvSpPr txBox="1">
            <a:spLocks/>
          </p:cNvSpPr>
          <p:nvPr/>
        </p:nvSpPr>
        <p:spPr>
          <a:xfrm>
            <a:off x="7239000" y="126329"/>
            <a:ext cx="1745569" cy="725604"/>
          </a:xfrm>
          <a:prstGeom prst="rect">
            <a:avLst/>
          </a:prstGeom>
          <a:solidFill>
            <a:srgbClr val="99E8FF"/>
          </a:solidFill>
          <a:effectLst>
            <a:softEdge rad="0"/>
          </a:effectLst>
        </p:spPr>
        <p:txBody>
          <a:bodyPr vert="horz" lIns="91440" tIns="45720" rIns="91440" bIns="45720" rtlCol="0" anchor="ctr">
            <a:normAutofit fontScale="6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spcBef>
                <a:spcPct val="0"/>
              </a:spcBef>
            </a:pPr>
            <a:r>
              <a:rPr lang="en-US" sz="4400" b="1" dirty="0">
                <a:solidFill>
                  <a:srgbClr val="4472C4">
                    <a:lumMod val="75000"/>
                  </a:srgbClr>
                </a:solidFill>
                <a:latin typeface="Cambria" panose="02040503050406030204" pitchFamily="18" charset="0"/>
              </a:rPr>
              <a:t>Section VI</a:t>
            </a:r>
          </a:p>
        </p:txBody>
      </p:sp>
      <p:sp>
        <p:nvSpPr>
          <p:cNvPr id="3" name="TextBox 2"/>
          <p:cNvSpPr txBox="1"/>
          <p:nvPr/>
        </p:nvSpPr>
        <p:spPr>
          <a:xfrm>
            <a:off x="381000" y="1219200"/>
            <a:ext cx="8153400" cy="923330"/>
          </a:xfrm>
          <a:prstGeom prst="rect">
            <a:avLst/>
          </a:prstGeom>
          <a:noFill/>
        </p:spPr>
        <p:txBody>
          <a:bodyPr wrap="square" rtlCol="0">
            <a:spAutoFit/>
          </a:bodyPr>
          <a:lstStyle/>
          <a:p>
            <a:r>
              <a:rPr lang="en-US" dirty="0">
                <a:solidFill>
                  <a:schemeClr val="accent1">
                    <a:lumMod val="75000"/>
                  </a:schemeClr>
                </a:solidFill>
                <a:latin typeface="Cambria" pitchFamily="18" charset="0"/>
                <a:ea typeface="Cambria" pitchFamily="18" charset="0"/>
              </a:rPr>
              <a:t>This section showcases the payment options for parents for fees payment through different modes. Secure payment modes are provided for safe and hassle free transactions.</a:t>
            </a:r>
          </a:p>
        </p:txBody>
      </p:sp>
      <p:sp>
        <p:nvSpPr>
          <p:cNvPr id="5" name="TextBox 4"/>
          <p:cNvSpPr txBox="1"/>
          <p:nvPr/>
        </p:nvSpPr>
        <p:spPr>
          <a:xfrm>
            <a:off x="381000" y="2438400"/>
            <a:ext cx="3962400" cy="2954655"/>
          </a:xfrm>
          <a:prstGeom prst="rect">
            <a:avLst/>
          </a:prstGeom>
          <a:noFill/>
        </p:spPr>
        <p:txBody>
          <a:bodyPr wrap="square" rtlCol="0">
            <a:spAutoFit/>
          </a:bodyPr>
          <a:lstStyle/>
          <a:p>
            <a:pPr marL="342900" indent="-342900">
              <a:buFont typeface="+mj-lt"/>
              <a:buAutoNum type="arabicPeriod"/>
            </a:pPr>
            <a:r>
              <a:rPr lang="en-US" sz="2000" b="1" dirty="0">
                <a:solidFill>
                  <a:schemeClr val="accent1">
                    <a:lumMod val="75000"/>
                  </a:schemeClr>
                </a:solidFill>
              </a:rPr>
              <a:t>Easy fee wallets</a:t>
            </a:r>
          </a:p>
          <a:p>
            <a:pPr marL="342900" indent="-342900">
              <a:buFont typeface="Arial" pitchFamily="34" charset="0"/>
              <a:buChar char="•"/>
            </a:pPr>
            <a:r>
              <a:rPr lang="en-US" sz="1600" dirty="0">
                <a:latin typeface="Cambria" pitchFamily="18" charset="0"/>
                <a:ea typeface="Cambria" pitchFamily="18" charset="0"/>
              </a:rPr>
              <a:t>Paytm </a:t>
            </a:r>
          </a:p>
          <a:p>
            <a:pPr marL="342900" indent="-342900">
              <a:buFont typeface="Arial" pitchFamily="34" charset="0"/>
              <a:buChar char="•"/>
            </a:pPr>
            <a:r>
              <a:rPr lang="en-US" sz="1600" dirty="0">
                <a:latin typeface="Cambria" pitchFamily="18" charset="0"/>
                <a:ea typeface="Cambria" pitchFamily="18" charset="0"/>
              </a:rPr>
              <a:t>PhonePe</a:t>
            </a:r>
          </a:p>
          <a:p>
            <a:pPr marL="342900" indent="-342900">
              <a:buFont typeface="Arial" pitchFamily="34" charset="0"/>
              <a:buChar char="•"/>
            </a:pPr>
            <a:r>
              <a:rPr lang="en-US" sz="1600" dirty="0">
                <a:latin typeface="Cambria" pitchFamily="18" charset="0"/>
                <a:ea typeface="Cambria" pitchFamily="18" charset="0"/>
              </a:rPr>
              <a:t>Google Pay</a:t>
            </a:r>
          </a:p>
          <a:p>
            <a:endParaRPr lang="en-US" sz="1600" dirty="0">
              <a:latin typeface="Cambria" pitchFamily="18" charset="0"/>
              <a:ea typeface="Cambria" pitchFamily="18" charset="0"/>
            </a:endParaRPr>
          </a:p>
          <a:p>
            <a:pPr marL="342900" indent="-342900">
              <a:buAutoNum type="arabicPeriod" startAt="2"/>
            </a:pPr>
            <a:r>
              <a:rPr lang="en-US" b="1" dirty="0">
                <a:solidFill>
                  <a:schemeClr val="accent1">
                    <a:lumMod val="75000"/>
                  </a:schemeClr>
                </a:solidFill>
                <a:latin typeface="Cambria" pitchFamily="18" charset="0"/>
                <a:ea typeface="Cambria" pitchFamily="18" charset="0"/>
              </a:rPr>
              <a:t>Bank payment Gateway</a:t>
            </a:r>
          </a:p>
          <a:p>
            <a:pPr marL="285750" indent="-285750">
              <a:buFont typeface="Arial" pitchFamily="34" charset="0"/>
              <a:buChar char="•"/>
            </a:pPr>
            <a:r>
              <a:rPr lang="en-US" sz="1600" dirty="0" err="1">
                <a:latin typeface="Cambria" pitchFamily="18" charset="0"/>
                <a:ea typeface="Cambria" pitchFamily="18" charset="0"/>
              </a:rPr>
              <a:t>Razorpay</a:t>
            </a:r>
            <a:r>
              <a:rPr lang="en-US" sz="1600" dirty="0">
                <a:latin typeface="Cambria" pitchFamily="18" charset="0"/>
                <a:ea typeface="Cambria" pitchFamily="18" charset="0"/>
              </a:rPr>
              <a:t>  ICICI</a:t>
            </a:r>
          </a:p>
          <a:p>
            <a:pPr marL="285750" indent="-285750">
              <a:buFont typeface="Arial" pitchFamily="34" charset="0"/>
              <a:buChar char="•"/>
            </a:pPr>
            <a:r>
              <a:rPr lang="en-US" sz="1600" dirty="0">
                <a:latin typeface="Cambria" pitchFamily="18" charset="0"/>
                <a:ea typeface="Cambria" pitchFamily="18" charset="0"/>
              </a:rPr>
              <a:t>Fiserv. ICICI</a:t>
            </a:r>
          </a:p>
          <a:p>
            <a:pPr marL="285750" indent="-285750">
              <a:buFont typeface="Arial" pitchFamily="34" charset="0"/>
              <a:buChar char="•"/>
            </a:pPr>
            <a:r>
              <a:rPr lang="en-US" sz="1600" dirty="0">
                <a:latin typeface="Cambria" pitchFamily="18" charset="0"/>
                <a:ea typeface="Cambria" pitchFamily="18" charset="0"/>
              </a:rPr>
              <a:t>CC Avenue Hdfc bank</a:t>
            </a:r>
          </a:p>
          <a:p>
            <a:pPr marL="285750" indent="-285750">
              <a:buFont typeface="Arial" pitchFamily="34" charset="0"/>
              <a:buChar char="•"/>
            </a:pPr>
            <a:endParaRPr lang="en-US" dirty="0"/>
          </a:p>
          <a:p>
            <a:pPr marL="342900" indent="-342900">
              <a:buFont typeface="+mj-lt"/>
              <a:buAutoNum type="arabicPeriod"/>
            </a:pPr>
            <a:endParaRPr lang="en-US" dirty="0"/>
          </a:p>
        </p:txBody>
      </p:sp>
    </p:spTree>
    <p:extLst>
      <p:ext uri="{BB962C8B-B14F-4D97-AF65-F5344CB8AC3E}">
        <p14:creationId xmlns:p14="http://schemas.microsoft.com/office/powerpoint/2010/main" val="400342360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500062" y="5029200"/>
            <a:ext cx="4680520" cy="1295400"/>
          </a:xfrm>
          <a:prstGeom prst="rect">
            <a:avLst/>
          </a:prstGeom>
        </p:spPr>
        <p:txBody>
          <a:bodyPr anchor="b"/>
          <a:lstStyle>
            <a:lvl1pPr algn="l" defTabSz="914377"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defRPr/>
            </a:pPr>
            <a:endParaRPr lang="en-IN" b="1" dirty="0">
              <a:ln w="1905"/>
              <a:solidFill>
                <a:schemeClr val="bg1"/>
              </a:solidFill>
              <a:effectLst>
                <a:innerShdw blurRad="69850" dist="43180" dir="5400000">
                  <a:srgbClr val="000000">
                    <a:alpha val="65000"/>
                  </a:srgbClr>
                </a:innerShdw>
              </a:effectLst>
            </a:endParaRPr>
          </a:p>
          <a:p>
            <a:pPr marL="457200" indent="-457200" fontAlgn="auto">
              <a:spcAft>
                <a:spcPts val="0"/>
              </a:spcAft>
              <a:buFont typeface="Wingdings" charset="2"/>
              <a:buChar char="ü"/>
              <a:defRPr/>
            </a:pPr>
            <a:r>
              <a:rPr lang="en-IN" sz="3000" b="1" dirty="0">
                <a:ln w="1905"/>
                <a:solidFill>
                  <a:schemeClr val="bg1"/>
                </a:solidFill>
                <a:effectLst>
                  <a:innerShdw blurRad="69850" dist="43180" dir="5400000">
                    <a:srgbClr val="000000">
                      <a:alpha val="65000"/>
                    </a:srgbClr>
                  </a:innerShdw>
                </a:effectLst>
              </a:rPr>
              <a:t>Call for any queries: 9092005250</a:t>
            </a:r>
          </a:p>
          <a:p>
            <a:pPr marL="457200" indent="-457200" fontAlgn="auto">
              <a:spcAft>
                <a:spcPts val="0"/>
              </a:spcAft>
              <a:buFont typeface="Wingdings" charset="2"/>
              <a:buChar char="ü"/>
              <a:defRPr/>
            </a:pPr>
            <a:endParaRPr lang="en-IN"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5" name="Title 3"/>
          <p:cNvSpPr txBox="1">
            <a:spLocks/>
          </p:cNvSpPr>
          <p:nvPr/>
        </p:nvSpPr>
        <p:spPr>
          <a:xfrm>
            <a:off x="395288" y="1138238"/>
            <a:ext cx="6048375" cy="647700"/>
          </a:xfrm>
          <a:prstGeom prst="rect">
            <a:avLst/>
          </a:prstGeom>
        </p:spPr>
        <p:txBody>
          <a:bodyPr anchor="b"/>
          <a:lstStyle>
            <a:lvl1pPr algn="l" defTabSz="914377"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defRPr/>
            </a:pPr>
            <a:endParaRPr lang="en-IN" sz="4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6" name="Rectangle 5"/>
          <p:cNvSpPr/>
          <p:nvPr/>
        </p:nvSpPr>
        <p:spPr>
          <a:xfrm>
            <a:off x="0" y="29961"/>
            <a:ext cx="9144000" cy="92333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fontAlgn="auto">
              <a:spcBef>
                <a:spcPts val="0"/>
              </a:spcBef>
              <a:spcAft>
                <a:spcPts val="0"/>
              </a:spcAft>
              <a:defRPr/>
            </a:pPr>
            <a:r>
              <a:rPr lang="en-U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ea typeface="+mn-ea"/>
                <a:cs typeface="+mn-cs"/>
              </a:rPr>
              <a:t>Get The </a:t>
            </a:r>
            <a:r>
              <a:rPr lang="en-US" sz="5400" b="1" dirty="0" err="1">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ea typeface="+mn-ea"/>
                <a:cs typeface="+mn-cs"/>
              </a:rPr>
              <a:t>SchoolBellQ</a:t>
            </a:r>
            <a:r>
              <a:rPr lang="en-US" sz="54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latin typeface="+mn-lt"/>
                <a:ea typeface="+mn-ea"/>
                <a:cs typeface="+mn-cs"/>
              </a:rPr>
              <a:t>* Edge</a:t>
            </a:r>
          </a:p>
        </p:txBody>
      </p:sp>
      <p:sp>
        <p:nvSpPr>
          <p:cNvPr id="2" name="Rectangle 1">
            <a:extLst/>
          </p:cNvPr>
          <p:cNvSpPr/>
          <p:nvPr/>
        </p:nvSpPr>
        <p:spPr>
          <a:xfrm>
            <a:off x="431410" y="1543061"/>
            <a:ext cx="8355432" cy="1477328"/>
          </a:xfrm>
          <a:prstGeom prst="rect">
            <a:avLst/>
          </a:prstGeom>
        </p:spPr>
        <p:txBody>
          <a:bodyPr>
            <a:spAutoFit/>
          </a:bodyPr>
          <a:lstStyle/>
          <a:p>
            <a:pPr marL="457200" indent="-457200" fontAlgn="auto">
              <a:spcBef>
                <a:spcPts val="0"/>
              </a:spcBef>
              <a:spcAft>
                <a:spcPts val="0"/>
              </a:spcAft>
              <a:buFont typeface="Wingdings" charset="2"/>
              <a:buChar char="ü"/>
              <a:defRPr/>
            </a:pPr>
            <a:r>
              <a:rPr lang="en-IN" sz="3000" b="1" dirty="0">
                <a:ln w="1905"/>
                <a:solidFill>
                  <a:schemeClr val="bg1"/>
                </a:solidFill>
                <a:effectLst>
                  <a:innerShdw blurRad="69850" dist="43180" dir="5400000">
                    <a:srgbClr val="000000">
                      <a:alpha val="65000"/>
                    </a:srgbClr>
                  </a:innerShdw>
                </a:effectLst>
                <a:latin typeface="+mn-lt"/>
                <a:ea typeface="+mn-ea"/>
                <a:cs typeface="+mn-cs"/>
              </a:rPr>
              <a:t>Write to us at </a:t>
            </a:r>
            <a:r>
              <a:rPr lang="en-IN" sz="3000" b="1" i="1" dirty="0">
                <a:ln w="1905"/>
                <a:solidFill>
                  <a:schemeClr val="bg1"/>
                </a:solidFill>
                <a:effectLst>
                  <a:innerShdw blurRad="69850" dist="43180" dir="5400000">
                    <a:srgbClr val="000000">
                      <a:alpha val="65000"/>
                    </a:srgbClr>
                  </a:innerShdw>
                </a:effectLst>
                <a:latin typeface="+mn-lt"/>
                <a:ea typeface="+mn-ea"/>
                <a:cs typeface="+mn-cs"/>
                <a:hlinkClick r:id="rId2">
                  <a:extLst>
                    <a:ext uri="{A12FA001-AC4F-418D-AE19-62706E023703}">
                      <ahyp:hlinkClr xmlns:ahyp="http://schemas.microsoft.com/office/drawing/2018/hyperlinkcolor" val="tx"/>
                    </a:ext>
                  </a:extLst>
                </a:hlinkClick>
              </a:rPr>
              <a:t>krishnapal.singh@schoolbellq.com</a:t>
            </a:r>
            <a:r>
              <a:rPr lang="en-IN" sz="3000" b="1" i="1" dirty="0">
                <a:ln w="1905"/>
                <a:solidFill>
                  <a:schemeClr val="bg1"/>
                </a:solidFill>
                <a:effectLst>
                  <a:innerShdw blurRad="69850" dist="43180" dir="5400000">
                    <a:srgbClr val="000000">
                      <a:alpha val="65000"/>
                    </a:srgbClr>
                  </a:innerShdw>
                </a:effectLst>
                <a:latin typeface="+mn-lt"/>
                <a:ea typeface="+mn-ea"/>
                <a:cs typeface="+mn-cs"/>
              </a:rPr>
              <a:t> </a:t>
            </a:r>
            <a:r>
              <a:rPr lang="en-IN" sz="3000" b="1" i="1" dirty="0">
                <a:ln w="1905"/>
                <a:solidFill>
                  <a:schemeClr val="bg1"/>
                </a:solidFill>
                <a:effectLst>
                  <a:innerShdw blurRad="69850" dist="43180" dir="5400000">
                    <a:srgbClr val="000000">
                      <a:alpha val="65000"/>
                    </a:srgbClr>
                  </a:innerShdw>
                </a:effectLst>
                <a:latin typeface="+mn-lt"/>
                <a:ea typeface="+mn-ea"/>
                <a:cs typeface="+mn-cs"/>
                <a:hlinkClick r:id="rId3">
                  <a:extLst>
                    <a:ext uri="{A12FA001-AC4F-418D-AE19-62706E023703}">
                      <ahyp:hlinkClr xmlns:ahyp="http://schemas.microsoft.com/office/drawing/2018/hyperlinkcolor" val="tx"/>
                    </a:ext>
                  </a:extLst>
                </a:hlinkClick>
              </a:rPr>
              <a:t>info@schoolbellq.com</a:t>
            </a:r>
            <a:endParaRPr lang="en-IN" sz="3000" b="1" i="1" dirty="0">
              <a:ln w="1905"/>
              <a:solidFill>
                <a:schemeClr val="bg1"/>
              </a:solidFill>
              <a:effectLst>
                <a:innerShdw blurRad="69850" dist="43180" dir="5400000">
                  <a:srgbClr val="000000">
                    <a:alpha val="65000"/>
                  </a:srgbClr>
                </a:innerShdw>
              </a:effectLst>
              <a:latin typeface="+mn-lt"/>
              <a:ea typeface="+mn-ea"/>
              <a:cs typeface="+mn-cs"/>
            </a:endParaRPr>
          </a:p>
        </p:txBody>
      </p:sp>
      <p:sp>
        <p:nvSpPr>
          <p:cNvPr id="8" name="Title 3">
            <a:extLst>
              <a:ext uri="{FF2B5EF4-FFF2-40B4-BE49-F238E27FC236}">
                <a16:creationId xmlns:a16="http://schemas.microsoft.com/office/drawing/2014/main" id="{711E5D49-6637-6B41-A7F8-58F7E65423AA}"/>
              </a:ext>
            </a:extLst>
          </p:cNvPr>
          <p:cNvSpPr txBox="1">
            <a:spLocks/>
          </p:cNvSpPr>
          <p:nvPr/>
        </p:nvSpPr>
        <p:spPr>
          <a:xfrm>
            <a:off x="500062" y="3276600"/>
            <a:ext cx="4451920" cy="1295400"/>
          </a:xfrm>
          <a:prstGeom prst="rect">
            <a:avLst/>
          </a:prstGeom>
        </p:spPr>
        <p:txBody>
          <a:bodyPr anchor="b"/>
          <a:lstStyle>
            <a:lvl1pPr algn="l" defTabSz="914377"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auto">
              <a:spcAft>
                <a:spcPts val="0"/>
              </a:spcAft>
              <a:defRPr/>
            </a:pPr>
            <a:endParaRPr lang="en-IN" b="1" dirty="0">
              <a:ln w="1905"/>
              <a:solidFill>
                <a:schemeClr val="bg1"/>
              </a:solidFill>
              <a:effectLst>
                <a:innerShdw blurRad="69850" dist="43180" dir="5400000">
                  <a:srgbClr val="000000">
                    <a:alpha val="65000"/>
                  </a:srgbClr>
                </a:innerShdw>
              </a:effectLst>
            </a:endParaRPr>
          </a:p>
          <a:p>
            <a:pPr algn="ctr" fontAlgn="auto">
              <a:spcAft>
                <a:spcPts val="0"/>
              </a:spcAft>
              <a:defRPr/>
            </a:pPr>
            <a:r>
              <a:rPr lang="en-IN" sz="3000" b="1" dirty="0">
                <a:ln w="1905"/>
                <a:solidFill>
                  <a:schemeClr val="bg1"/>
                </a:solidFill>
                <a:effectLst>
                  <a:innerShdw blurRad="69850" dist="43180" dir="5400000">
                    <a:srgbClr val="000000">
                      <a:alpha val="65000"/>
                    </a:srgbClr>
                  </a:innerShdw>
                </a:effectLst>
              </a:rPr>
              <a:t>OR</a:t>
            </a:r>
          </a:p>
          <a:p>
            <a:pPr marL="457200" indent="-457200" fontAlgn="auto">
              <a:spcAft>
                <a:spcPts val="0"/>
              </a:spcAft>
              <a:buFont typeface="Wingdings" charset="2"/>
              <a:buChar char="ü"/>
              <a:defRPr/>
            </a:pPr>
            <a:endParaRPr lang="en-IN"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87332395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8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9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1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1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1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6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19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8.xml><?xml version="1.0" encoding="utf-8"?>
<a:theme xmlns:a="http://schemas.openxmlformats.org/drawingml/2006/main" name="20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2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0.xml><?xml version="1.0" encoding="utf-8"?>
<a:theme xmlns:a="http://schemas.openxmlformats.org/drawingml/2006/main" name="2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1.xml><?xml version="1.0" encoding="utf-8"?>
<a:theme xmlns:a="http://schemas.openxmlformats.org/drawingml/2006/main" name="2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2.xml><?xml version="1.0" encoding="utf-8"?>
<a:theme xmlns:a="http://schemas.openxmlformats.org/drawingml/2006/main" name="2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3.xml><?xml version="1.0" encoding="utf-8"?>
<a:theme xmlns:a="http://schemas.openxmlformats.org/drawingml/2006/main" name="2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4.xml><?xml version="1.0" encoding="utf-8"?>
<a:theme xmlns:a="http://schemas.openxmlformats.org/drawingml/2006/main" name="26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5.xml><?xml version="1.0" encoding="utf-8"?>
<a:theme xmlns:a="http://schemas.openxmlformats.org/drawingml/2006/main" name="2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6.xml><?xml version="1.0" encoding="utf-8"?>
<a:theme xmlns:a="http://schemas.openxmlformats.org/drawingml/2006/main" name="28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7.xml><?xml version="1.0" encoding="utf-8"?>
<a:theme xmlns:a="http://schemas.openxmlformats.org/drawingml/2006/main" name="29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8.xml><?xml version="1.0" encoding="utf-8"?>
<a:theme xmlns:a="http://schemas.openxmlformats.org/drawingml/2006/main" name="30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9.xml><?xml version="1.0" encoding="utf-8"?>
<a:theme xmlns:a="http://schemas.openxmlformats.org/drawingml/2006/main" name="3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0.xml><?xml version="1.0" encoding="utf-8"?>
<a:theme xmlns:a="http://schemas.openxmlformats.org/drawingml/2006/main" name="3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1.xml><?xml version="1.0" encoding="utf-8"?>
<a:theme xmlns:a="http://schemas.openxmlformats.org/drawingml/2006/main" name="3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3385</TotalTime>
  <Words>8671</Words>
  <Application>Microsoft Macintosh PowerPoint</Application>
  <PresentationFormat>On-screen Show (4:3)</PresentationFormat>
  <Paragraphs>1009</Paragraphs>
  <Slides>98</Slides>
  <Notes>1</Notes>
  <HiddenSlides>0</HiddenSlides>
  <MMClips>0</MMClips>
  <ScaleCrop>false</ScaleCrop>
  <HeadingPairs>
    <vt:vector size="6" baseType="variant">
      <vt:variant>
        <vt:lpstr>Fonts Used</vt:lpstr>
      </vt:variant>
      <vt:variant>
        <vt:i4>7</vt:i4>
      </vt:variant>
      <vt:variant>
        <vt:lpstr>Theme</vt:lpstr>
      </vt:variant>
      <vt:variant>
        <vt:i4>31</vt:i4>
      </vt:variant>
      <vt:variant>
        <vt:lpstr>Slide Titles</vt:lpstr>
      </vt:variant>
      <vt:variant>
        <vt:i4>98</vt:i4>
      </vt:variant>
    </vt:vector>
  </HeadingPairs>
  <TitlesOfParts>
    <vt:vector size="136" baseType="lpstr">
      <vt:lpstr>Arial</vt:lpstr>
      <vt:lpstr>Bahnschrift</vt:lpstr>
      <vt:lpstr>Calibri</vt:lpstr>
      <vt:lpstr>Calibri Light</vt:lpstr>
      <vt:lpstr>Cambria</vt:lpstr>
      <vt:lpstr>Times New Roman</vt:lpstr>
      <vt:lpstr>Wingdings</vt:lpstr>
      <vt:lpstr>1_Office Theme</vt:lpstr>
      <vt:lpstr>2_Office Theme</vt:lpstr>
      <vt:lpstr>3_Office Theme</vt:lpstr>
      <vt:lpstr>4_Office Theme</vt:lpstr>
      <vt:lpstr>6_Office Theme</vt:lpstr>
      <vt:lpstr>8_Office Theme</vt:lpstr>
      <vt:lpstr>5_Office Theme</vt:lpstr>
      <vt:lpstr>7_Office Theme</vt:lpstr>
      <vt:lpstr>9_Office Theme</vt:lpstr>
      <vt:lpstr>10_Office Theme</vt:lpstr>
      <vt:lpstr>11_Office Theme</vt:lpstr>
      <vt:lpstr>12_Office Theme</vt:lpstr>
      <vt:lpstr>13_Office Theme</vt:lpstr>
      <vt:lpstr>14_Office Theme</vt:lpstr>
      <vt:lpstr>16_Office Theme</vt:lpstr>
      <vt:lpstr>17_Office Theme</vt:lpstr>
      <vt:lpstr>19_Office Theme</vt:lpstr>
      <vt:lpstr>20_Office Theme</vt:lpstr>
      <vt:lpstr>21_Office Theme</vt:lpstr>
      <vt:lpstr>22_Office Theme</vt:lpstr>
      <vt:lpstr>23_Office Theme</vt:lpstr>
      <vt:lpstr>24_Office Theme</vt:lpstr>
      <vt:lpstr>25_Office Theme</vt:lpstr>
      <vt:lpstr>26_Office Theme</vt:lpstr>
      <vt:lpstr>27_Office Theme</vt:lpstr>
      <vt:lpstr>28_Office Theme</vt:lpstr>
      <vt:lpstr>29_Office Theme</vt:lpstr>
      <vt:lpstr>30_Office Theme</vt:lpstr>
      <vt:lpstr>32_Office Theme</vt:lpstr>
      <vt:lpstr>33_Office Theme</vt:lpstr>
      <vt:lpstr>34_Office Theme</vt:lpstr>
      <vt:lpstr>SchoolBellQ* Services</vt:lpstr>
      <vt:lpstr>Presentation Overview</vt:lpstr>
      <vt:lpstr>Section I</vt:lpstr>
      <vt:lpstr>Unique Service Model</vt:lpstr>
      <vt:lpstr>Service Edge</vt:lpstr>
      <vt:lpstr>Superlative Platform</vt:lpstr>
      <vt:lpstr>Complete Bouquet</vt:lpstr>
      <vt:lpstr>Ahead on Technology</vt:lpstr>
      <vt:lpstr>Parent/Student App</vt:lpstr>
      <vt:lpstr>Apps for All (Teacher &amp; Staff)</vt:lpstr>
      <vt:lpstr>Section II</vt:lpstr>
      <vt:lpstr>Maximize Admissions</vt:lpstr>
      <vt:lpstr>Lead Management</vt:lpstr>
      <vt:lpstr>Digital Marketing</vt:lpstr>
      <vt:lpstr>Pre-Admissions &amp; Enquiry</vt:lpstr>
      <vt:lpstr>Integrated Online Admission Test</vt:lpstr>
      <vt:lpstr>Vacancy Management For Admissions</vt:lpstr>
      <vt:lpstr>Section III</vt:lpstr>
      <vt:lpstr>Academic Ops</vt:lpstr>
      <vt:lpstr>Class Management Ops</vt:lpstr>
      <vt:lpstr>Class Admin Functions(1/3)</vt:lpstr>
      <vt:lpstr>Class Admin Functions(2/3)</vt:lpstr>
      <vt:lpstr>Class Admin Functions(3/3)</vt:lpstr>
      <vt:lpstr>Class Co-scholastic Functions</vt:lpstr>
      <vt:lpstr>Class Academic Functions</vt:lpstr>
      <vt:lpstr>Syllabus Planning</vt:lpstr>
      <vt:lpstr>Unit &amp; Lesson Planning</vt:lpstr>
      <vt:lpstr>Report Card Automation</vt:lpstr>
      <vt:lpstr>Online Testing &amp; Analytics(1/3)</vt:lpstr>
      <vt:lpstr>Online Testing &amp; Analytics(2/3)</vt:lpstr>
      <vt:lpstr>Online Testing &amp; Analytics(3/3)</vt:lpstr>
      <vt:lpstr>Student Analytics Report</vt:lpstr>
      <vt:lpstr>Student Analytics Report(1/9)</vt:lpstr>
      <vt:lpstr>Student Analytics Report(2.1/9)</vt:lpstr>
      <vt:lpstr>Student Analytics Report(2.2/9)</vt:lpstr>
      <vt:lpstr>6/11-Student Analytics Report(2.3/9)</vt:lpstr>
      <vt:lpstr>Student Analytics Report(3/9)</vt:lpstr>
      <vt:lpstr>Student Analytics Report(4/9)</vt:lpstr>
      <vt:lpstr>Student Analytics Report(5/9)</vt:lpstr>
      <vt:lpstr>Student Analytics Report(6/9)</vt:lpstr>
      <vt:lpstr>Student Analytics Report(7/9)</vt:lpstr>
      <vt:lpstr>Student Analytics Report(8/9)</vt:lpstr>
      <vt:lpstr>Student Analytics Report(9/9)</vt:lpstr>
      <vt:lpstr>Teacher Management</vt:lpstr>
      <vt:lpstr>Time Table Automation(1/3)</vt:lpstr>
      <vt:lpstr>Time Table Automation(2/3)</vt:lpstr>
      <vt:lpstr>Time Table Automation(3/3)</vt:lpstr>
      <vt:lpstr>Teacher Performance Analysis(1/7)</vt:lpstr>
      <vt:lpstr>Teacher Performance Analysis(2/7)</vt:lpstr>
      <vt:lpstr>Teacher Performance Analysis(3/7)</vt:lpstr>
      <vt:lpstr>Teacher Performance Analysis0(4/7)</vt:lpstr>
      <vt:lpstr>Teacher Performance Analysis(5/7)</vt:lpstr>
      <vt:lpstr>Teacher Performance Analysis(6/7)</vt:lpstr>
      <vt:lpstr>Teacher Performance Analysis(7/7)</vt:lpstr>
      <vt:lpstr>Teacher Appraisal</vt:lpstr>
      <vt:lpstr>Learning Management  Solution</vt:lpstr>
      <vt:lpstr>Doubt management</vt:lpstr>
      <vt:lpstr>Section IV</vt:lpstr>
      <vt:lpstr>School Admin Ops</vt:lpstr>
      <vt:lpstr>Chairman's Dashboard</vt:lpstr>
      <vt:lpstr>Fee Management(1/4)</vt:lpstr>
      <vt:lpstr>Fee Management(2/4)</vt:lpstr>
      <vt:lpstr>Fee Management(3/4)</vt:lpstr>
      <vt:lpstr>Fee Management(4/4)</vt:lpstr>
      <vt:lpstr>Student Management(1/3)</vt:lpstr>
      <vt:lpstr>Student Management(2/3)</vt:lpstr>
      <vt:lpstr>Student Management(3/3)</vt:lpstr>
      <vt:lpstr>Communication, Circular,   Notification(1/4)</vt:lpstr>
      <vt:lpstr>Communication, Circular,   Notification(2/4)</vt:lpstr>
      <vt:lpstr>Communication, Circular,   Notification(3/4)</vt:lpstr>
      <vt:lpstr>Communication, Circular,   Notification(4/4)</vt:lpstr>
      <vt:lpstr>Parent Concern Management(1/2)</vt:lpstr>
      <vt:lpstr>Parent Concern Management(2/2)</vt:lpstr>
      <vt:lpstr>6/10-Student Documents</vt:lpstr>
      <vt:lpstr>Incident Management &amp; Library Management</vt:lpstr>
      <vt:lpstr>Transport Management</vt:lpstr>
      <vt:lpstr>Visitors Management</vt:lpstr>
      <vt:lpstr>Section V</vt:lpstr>
      <vt:lpstr>Back Office Ops</vt:lpstr>
      <vt:lpstr>Payroll</vt:lpstr>
      <vt:lpstr>Inventory</vt:lpstr>
      <vt:lpstr>HR &amp; Attendance Management</vt:lpstr>
      <vt:lpstr>Section VI</vt:lpstr>
      <vt:lpstr>Cutting Edge Features</vt:lpstr>
      <vt:lpstr>Easy Fee</vt:lpstr>
      <vt:lpstr>Homework</vt:lpstr>
      <vt:lpstr>Intelligent SMS</vt:lpstr>
      <vt:lpstr>Online Auditorium</vt:lpstr>
      <vt:lpstr>Zero-Code Report Cards</vt:lpstr>
      <vt:lpstr>Extra-Curricular Activity</vt:lpstr>
      <vt:lpstr>Report cards &amp; Result Analysis  All-Round Performance Report(1/2)</vt:lpstr>
      <vt:lpstr>Report cards &amp; Result Analysis All Round  Performance Report(2/2)</vt:lpstr>
      <vt:lpstr>AI-based proctoring Online tests for   large volume</vt:lpstr>
      <vt:lpstr>Randomized Question Paper  Generation</vt:lpstr>
      <vt:lpstr>Online tests supporting All Question &amp;  Answer formats</vt:lpstr>
      <vt:lpstr>Custom Fees Notification</vt:lpstr>
      <vt:lpstr>Choice of Payment Gateways for                 parents to fees payment </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SUNIL KUMAR</dc:creator>
  <cp:lastModifiedBy>Microsoft Office User</cp:lastModifiedBy>
  <cp:revision>273</cp:revision>
  <dcterms:created xsi:type="dcterms:W3CDTF">2021-11-16T12:23:47Z</dcterms:created>
  <dcterms:modified xsi:type="dcterms:W3CDTF">2022-08-21T13:12:09Z</dcterms:modified>
</cp:coreProperties>
</file>